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  <p:sldMasterId id="2147483713" r:id="rId2"/>
  </p:sldMasterIdLst>
  <p:notesMasterIdLst>
    <p:notesMasterId r:id="rId15"/>
  </p:notesMasterIdLst>
  <p:sldIdLst>
    <p:sldId id="256" r:id="rId3"/>
    <p:sldId id="257" r:id="rId4"/>
    <p:sldId id="275" r:id="rId5"/>
    <p:sldId id="258" r:id="rId6"/>
    <p:sldId id="260" r:id="rId7"/>
    <p:sldId id="262" r:id="rId8"/>
    <p:sldId id="276" r:id="rId9"/>
    <p:sldId id="261" r:id="rId10"/>
    <p:sldId id="263" r:id="rId11"/>
    <p:sldId id="264" r:id="rId12"/>
    <p:sldId id="265" r:id="rId13"/>
    <p:sldId id="273" r:id="rId14"/>
  </p:sldIdLst>
  <p:sldSz cx="12192000" cy="6858000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8" name="Google Shape;52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96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792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93f9ad5c9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593f9ad5c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">
  <p:cSld name="Kansi 1">
    <p:bg>
      <p:bgPr>
        <a:solidFill>
          <a:srgbClr val="00D7A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9393678" cy="6858000"/>
          </a:xfrm>
          <a:custGeom>
            <a:avLst/>
            <a:gdLst/>
            <a:ahLst/>
            <a:cxnLst/>
            <a:rect l="l" t="t" r="r" b="b"/>
            <a:pathLst>
              <a:path w="19559" h="14300" extrusionOk="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kuvaa A">
  <p:cSld name="Kolme kuvaa A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254000" y="431800"/>
            <a:ext cx="3683000" cy="49430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3"/>
          </p:nvPr>
        </p:nvSpPr>
        <p:spPr>
          <a:xfrm>
            <a:off x="4258733" y="431800"/>
            <a:ext cx="3683000" cy="49430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4"/>
          </p:nvPr>
        </p:nvSpPr>
        <p:spPr>
          <a:xfrm>
            <a:off x="8271933" y="431800"/>
            <a:ext cx="3683000" cy="49430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kuvaa B">
  <p:cSld name="Kolme kuvaa B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>
            <a:spLocks noGrp="1"/>
          </p:cNvSpPr>
          <p:nvPr>
            <p:ph type="pic" idx="2"/>
          </p:nvPr>
        </p:nvSpPr>
        <p:spPr>
          <a:xfrm>
            <a:off x="0" y="0"/>
            <a:ext cx="4046538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3"/>
          </p:nvPr>
        </p:nvSpPr>
        <p:spPr>
          <a:xfrm>
            <a:off x="8132324" y="0"/>
            <a:ext cx="4059676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4"/>
          </p:nvPr>
        </p:nvSpPr>
        <p:spPr>
          <a:xfrm>
            <a:off x="4046537" y="0"/>
            <a:ext cx="4085785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usi kuvaa">
  <p:cSld name="Kuusi kuva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0" y="0"/>
            <a:ext cx="4046538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>
            <a:spLocks noGrp="1"/>
          </p:cNvSpPr>
          <p:nvPr>
            <p:ph type="pic" idx="3"/>
          </p:nvPr>
        </p:nvSpPr>
        <p:spPr>
          <a:xfrm>
            <a:off x="8132324" y="0"/>
            <a:ext cx="4059676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>
            <a:spLocks noGrp="1"/>
          </p:cNvSpPr>
          <p:nvPr>
            <p:ph type="pic" idx="4"/>
          </p:nvPr>
        </p:nvSpPr>
        <p:spPr>
          <a:xfrm>
            <a:off x="4046537" y="0"/>
            <a:ext cx="4085785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pic" idx="5"/>
          </p:nvPr>
        </p:nvSpPr>
        <p:spPr>
          <a:xfrm>
            <a:off x="0" y="2714017"/>
            <a:ext cx="4046538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6"/>
          </p:nvPr>
        </p:nvSpPr>
        <p:spPr>
          <a:xfrm>
            <a:off x="8132324" y="2714017"/>
            <a:ext cx="4059676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pic" idx="7"/>
          </p:nvPr>
        </p:nvSpPr>
        <p:spPr>
          <a:xfrm>
            <a:off x="4046537" y="2714017"/>
            <a:ext cx="4085785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aaltokuviolla">
  <p:cSld name="Kuva aaltokuviolla">
    <p:bg>
      <p:bgPr>
        <a:solidFill>
          <a:srgbClr val="D8D8D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5199434"/>
            <a:ext cx="12193200" cy="1645854"/>
          </a:xfrm>
          <a:custGeom>
            <a:avLst/>
            <a:gdLst/>
            <a:ahLst/>
            <a:cxnLst/>
            <a:rect l="l" t="t" r="r" b="b"/>
            <a:pathLst>
              <a:path w="25400" h="3411" extrusionOk="0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07" name="Google Shape;107;p14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</p:grpSpPr>
        <p:sp>
          <p:nvSpPr>
            <p:cNvPr id="108" name="Google Shape;108;p14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 B">
  <p:cSld name="Kansi 1 B">
    <p:bg>
      <p:bgPr>
        <a:solidFill>
          <a:srgbClr val="00D7A7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">
  <p:cSld name="Kansi 2">
    <p:bg>
      <p:bgPr>
        <a:solidFill>
          <a:srgbClr val="00D7A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0" y="0"/>
            <a:ext cx="12192000" cy="3888500"/>
          </a:xfrm>
          <a:custGeom>
            <a:avLst/>
            <a:gdLst/>
            <a:ahLst/>
            <a:cxnLst/>
            <a:rect l="l" t="t" r="r" b="b"/>
            <a:pathLst>
              <a:path w="25400" h="8063" extrusionOk="0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 B">
  <p:cSld name="Kansi 2 B">
    <p:bg>
      <p:bgPr>
        <a:solidFill>
          <a:srgbClr val="00D7A7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0" y="0"/>
            <a:ext cx="12193200" cy="5572461"/>
          </a:xfrm>
          <a:custGeom>
            <a:avLst/>
            <a:gdLst/>
            <a:ahLst/>
            <a:cxnLst/>
            <a:rect l="l" t="t" r="r" b="b"/>
            <a:pathLst>
              <a:path w="25400" h="11590" extrusionOk="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">
  <p:cSld name="Kansi 3">
    <p:bg>
      <p:bgPr>
        <a:solidFill>
          <a:srgbClr val="00D7A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0" y="0"/>
            <a:ext cx="7305472" cy="6858000"/>
          </a:xfrm>
          <a:custGeom>
            <a:avLst/>
            <a:gdLst/>
            <a:ahLst/>
            <a:cxnLst/>
            <a:rect l="l" t="t" r="r" b="b"/>
            <a:pathLst>
              <a:path w="15203" h="14300" extrusionOk="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7000"/>
              <a:buFont typeface="Arial"/>
              <a:buNone/>
              <a:defRPr sz="7000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 B">
  <p:cSld name="Kansi 3 B">
    <p:bg>
      <p:bgPr>
        <a:solidFill>
          <a:srgbClr val="00D7A7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0"/>
            <a:ext cx="9679021" cy="6858000"/>
          </a:xfrm>
          <a:custGeom>
            <a:avLst/>
            <a:gdLst/>
            <a:ahLst/>
            <a:cxnLst/>
            <a:rect l="l" t="t" r="r" b="b"/>
            <a:pathLst>
              <a:path w="20142" h="14300" extrusionOk="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4">
  <p:cSld name="Kansi 4">
    <p:bg>
      <p:bgPr>
        <a:solidFill>
          <a:srgbClr val="00D7A6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0" y="0"/>
            <a:ext cx="9815209" cy="6858000"/>
          </a:xfrm>
          <a:custGeom>
            <a:avLst/>
            <a:gdLst/>
            <a:ahLst/>
            <a:cxnLst/>
            <a:rect l="l" t="t" r="r" b="b"/>
            <a:pathLst>
              <a:path w="20470" h="14293" extrusionOk="0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4 B">
  <p:cSld name="Kansi 4 B">
    <p:bg>
      <p:bgPr>
        <a:solidFill>
          <a:srgbClr val="00D7A7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-1" y="0"/>
            <a:ext cx="12193200" cy="6858000"/>
          </a:xfrm>
          <a:custGeom>
            <a:avLst/>
            <a:gdLst/>
            <a:ahLst/>
            <a:cxnLst/>
            <a:rect l="l" t="t" r="r" b="b"/>
            <a:pathLst>
              <a:path w="25400" h="14293" extrusionOk="0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5">
  <p:cSld name="Kansi 5">
    <p:bg>
      <p:bgPr>
        <a:solidFill>
          <a:srgbClr val="00D7A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-18000" y="-18000"/>
            <a:ext cx="9727872" cy="6876000"/>
          </a:xfrm>
          <a:custGeom>
            <a:avLst/>
            <a:gdLst/>
            <a:ahLst/>
            <a:cxnLst/>
            <a:rect l="l" t="t" r="r" b="b"/>
            <a:pathLst>
              <a:path w="20233" h="14300" extrusionOk="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5 B">
  <p:cSld name="Kansi 5 B">
    <p:bg>
      <p:bgPr>
        <a:solidFill>
          <a:srgbClr val="00D7A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0" y="0"/>
            <a:ext cx="12193200" cy="6858000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2" name="Google Shape;172;p25"/>
          <p:cNvGrpSpPr/>
          <p:nvPr/>
        </p:nvGrpSpPr>
        <p:grpSpPr>
          <a:xfrm>
            <a:off x="465667" y="5813465"/>
            <a:ext cx="1295039" cy="601443"/>
            <a:chOff x="228601" y="704851"/>
            <a:chExt cx="11734800" cy="5449888"/>
          </a:xfrm>
        </p:grpSpPr>
        <p:sp>
          <p:nvSpPr>
            <p:cNvPr id="173" name="Google Shape;173;p25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G" type="obj">
  <p:cSld name="OBJEC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>
            <a:off x="10903659" y="0"/>
            <a:ext cx="1290370" cy="6858000"/>
          </a:xfrm>
          <a:custGeom>
            <a:avLst/>
            <a:gdLst/>
            <a:ahLst/>
            <a:cxnLst/>
            <a:rect l="l" t="t" r="r" b="b"/>
            <a:pathLst>
              <a:path w="2658" h="14271" extrusionOk="0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 F">
  <p:cSld name="Otsikko ja sisältö  F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10887581" y="0"/>
            <a:ext cx="1304878" cy="6858000"/>
          </a:xfrm>
          <a:custGeom>
            <a:avLst/>
            <a:gdLst/>
            <a:ahLst/>
            <a:cxnLst/>
            <a:rect l="l" t="t" r="r" b="b"/>
            <a:pathLst>
              <a:path w="2700" h="14300" extrusionOk="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">
  <p:cSld name="Lopetus">
    <p:bg>
      <p:bgPr>
        <a:solidFill>
          <a:srgbClr val="0001BE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457200" y="2344738"/>
            <a:ext cx="5461000" cy="304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301556" y="194553"/>
            <a:ext cx="10087583" cy="173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Kiitos!</a:t>
            </a:r>
            <a:endParaRPr sz="9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  <a:defRPr sz="7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nega">
  <p:cSld name="Otsikkodia nega">
    <p:bg>
      <p:bgPr>
        <a:solidFill>
          <a:srgbClr val="000000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">
  <p:cSld name="Väliotsikko">
    <p:bg>
      <p:bgPr>
        <a:solidFill>
          <a:srgbClr val="0000B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spåra">
  <p:cSld name="Väliotsikko spåra">
    <p:bg>
      <p:bgPr>
        <a:solidFill>
          <a:srgbClr val="009246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kupari">
  <p:cSld name="Väliotsikko kupari">
    <p:bg>
      <p:bgPr>
        <a:solidFill>
          <a:srgbClr val="00D7A6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bussi">
  <p:cSld name="Väliotsikko bussi">
    <p:bg>
      <p:bgPr>
        <a:solidFill>
          <a:srgbClr val="0001BE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vaakuna">
  <p:cSld name="Väliotsikko vaakuna">
    <p:bg>
      <p:bgPr>
        <a:solidFill>
          <a:srgbClr val="0072C6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44" name="Google Shape;24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tiili">
  <p:cSld name="Väliotsikko tiili">
    <p:bg>
      <p:bgPr>
        <a:solidFill>
          <a:srgbClr val="DB2719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0" name="Google Shape;25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sumu">
  <p:cSld name="Väliotsikko sumu">
    <p:bg>
      <p:bgPr>
        <a:solidFill>
          <a:schemeClr val="accent3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metro">
  <p:cSld name="Väliotsikko metro">
    <p:bg>
      <p:bgPr>
        <a:solidFill>
          <a:schemeClr val="accent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B">
  <p:cSld name="Otsikko ja sisältö B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/>
          <p:nvPr/>
        </p:nvSpPr>
        <p:spPr>
          <a:xfrm>
            <a:off x="11019581" y="0"/>
            <a:ext cx="1188749" cy="6858000"/>
          </a:xfrm>
          <a:custGeom>
            <a:avLst/>
            <a:gdLst/>
            <a:ahLst/>
            <a:cxnLst/>
            <a:rect l="l" t="t" r="r" b="b"/>
            <a:pathLst>
              <a:path w="2460" h="14300" extrusionOk="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C">
  <p:cSld name="Otsikko ja sisältö C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/>
          <p:nvPr/>
        </p:nvSpPr>
        <p:spPr>
          <a:xfrm>
            <a:off x="11077339" y="0"/>
            <a:ext cx="1112737" cy="6858000"/>
          </a:xfrm>
          <a:custGeom>
            <a:avLst/>
            <a:gdLst/>
            <a:ahLst/>
            <a:cxnLst/>
            <a:rect l="l" t="t" r="r" b="b"/>
            <a:pathLst>
              <a:path w="2304" h="14300" extrusionOk="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D">
  <p:cSld name="Otsikko ja sisältö D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/>
          <p:nvPr/>
        </p:nvSpPr>
        <p:spPr>
          <a:xfrm>
            <a:off x="10964794" y="0"/>
            <a:ext cx="1228866" cy="6858000"/>
          </a:xfrm>
          <a:custGeom>
            <a:avLst/>
            <a:gdLst/>
            <a:ahLst/>
            <a:cxnLst/>
            <a:rect l="l" t="t" r="r" b="b"/>
            <a:pathLst>
              <a:path w="2539" h="14300" extrusionOk="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09"/>
                </a:ln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2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457200" y="1195200"/>
            <a:ext cx="5364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body" idx="2"/>
          </p:nvPr>
        </p:nvSpPr>
        <p:spPr>
          <a:xfrm>
            <a:off x="6172200" y="1195200"/>
            <a:ext cx="5364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457200" y="1935804"/>
            <a:ext cx="5364000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44"/>
          <p:cNvSpPr txBox="1">
            <a:spLocks noGrp="1"/>
          </p:cNvSpPr>
          <p:nvPr>
            <p:ph type="body" idx="2"/>
          </p:nvPr>
        </p:nvSpPr>
        <p:spPr>
          <a:xfrm>
            <a:off x="6172200" y="1935804"/>
            <a:ext cx="5364000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4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4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body" idx="3"/>
          </p:nvPr>
        </p:nvSpPr>
        <p:spPr>
          <a:xfrm>
            <a:off x="457200" y="1555784"/>
            <a:ext cx="5364163" cy="40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4"/>
          </p:nvPr>
        </p:nvSpPr>
        <p:spPr>
          <a:xfrm>
            <a:off x="6174000" y="1555784"/>
            <a:ext cx="5364163" cy="40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>
  <p:cSld name="Sisältö ja kuva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5"/>
          <p:cNvSpPr txBox="1">
            <a:spLocks noGrp="1"/>
          </p:cNvSpPr>
          <p:nvPr>
            <p:ph type="body" idx="1"/>
          </p:nvPr>
        </p:nvSpPr>
        <p:spPr>
          <a:xfrm>
            <a:off x="457200" y="1195200"/>
            <a:ext cx="6371618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5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2" name="Google Shape;312;p45"/>
          <p:cNvSpPr>
            <a:spLocks noGrp="1"/>
          </p:cNvSpPr>
          <p:nvPr>
            <p:ph type="pic" idx="2"/>
          </p:nvPr>
        </p:nvSpPr>
        <p:spPr>
          <a:xfrm>
            <a:off x="7131050" y="0"/>
            <a:ext cx="506095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kuva">
  <p:cSld name="Iso kuva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46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6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kuvaa A">
  <p:cSld name="Kolme kuvaa A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>
            <a:spLocks noGrp="1"/>
          </p:cNvSpPr>
          <p:nvPr>
            <p:ph type="pic" idx="2"/>
          </p:nvPr>
        </p:nvSpPr>
        <p:spPr>
          <a:xfrm>
            <a:off x="254000" y="431800"/>
            <a:ext cx="3683000" cy="49430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47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7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7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7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25" name="Google Shape;325;p47"/>
          <p:cNvSpPr>
            <a:spLocks noGrp="1"/>
          </p:cNvSpPr>
          <p:nvPr>
            <p:ph type="pic" idx="3"/>
          </p:nvPr>
        </p:nvSpPr>
        <p:spPr>
          <a:xfrm>
            <a:off x="4258733" y="431800"/>
            <a:ext cx="3683000" cy="49430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47"/>
          <p:cNvSpPr>
            <a:spLocks noGrp="1"/>
          </p:cNvSpPr>
          <p:nvPr>
            <p:ph type="pic" idx="4"/>
          </p:nvPr>
        </p:nvSpPr>
        <p:spPr>
          <a:xfrm>
            <a:off x="8271933" y="431800"/>
            <a:ext cx="3683000" cy="49430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kuvaa B">
  <p:cSld name="Kolme kuvaa B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>
            <a:spLocks noGrp="1"/>
          </p:cNvSpPr>
          <p:nvPr>
            <p:ph type="pic" idx="2"/>
          </p:nvPr>
        </p:nvSpPr>
        <p:spPr>
          <a:xfrm>
            <a:off x="0" y="0"/>
            <a:ext cx="4046538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48"/>
          <p:cNvSpPr>
            <a:spLocks noGrp="1"/>
          </p:cNvSpPr>
          <p:nvPr>
            <p:ph type="pic" idx="3"/>
          </p:nvPr>
        </p:nvSpPr>
        <p:spPr>
          <a:xfrm>
            <a:off x="8132324" y="0"/>
            <a:ext cx="4059676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48"/>
          <p:cNvSpPr>
            <a:spLocks noGrp="1"/>
          </p:cNvSpPr>
          <p:nvPr>
            <p:ph type="pic" idx="4"/>
          </p:nvPr>
        </p:nvSpPr>
        <p:spPr>
          <a:xfrm>
            <a:off x="4046537" y="0"/>
            <a:ext cx="4085785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48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8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8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8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usi kuvaa">
  <p:cSld name="Kuusi kuvaa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>
            <a:spLocks noGrp="1"/>
          </p:cNvSpPr>
          <p:nvPr>
            <p:ph type="pic" idx="2"/>
          </p:nvPr>
        </p:nvSpPr>
        <p:spPr>
          <a:xfrm>
            <a:off x="0" y="0"/>
            <a:ext cx="4046538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49"/>
          <p:cNvSpPr>
            <a:spLocks noGrp="1"/>
          </p:cNvSpPr>
          <p:nvPr>
            <p:ph type="pic" idx="3"/>
          </p:nvPr>
        </p:nvSpPr>
        <p:spPr>
          <a:xfrm>
            <a:off x="8132324" y="0"/>
            <a:ext cx="4059676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49"/>
          <p:cNvSpPr>
            <a:spLocks noGrp="1"/>
          </p:cNvSpPr>
          <p:nvPr>
            <p:ph type="pic" idx="4"/>
          </p:nvPr>
        </p:nvSpPr>
        <p:spPr>
          <a:xfrm>
            <a:off x="4046537" y="0"/>
            <a:ext cx="4085785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49"/>
          <p:cNvSpPr>
            <a:spLocks noGrp="1"/>
          </p:cNvSpPr>
          <p:nvPr>
            <p:ph type="pic" idx="5"/>
          </p:nvPr>
        </p:nvSpPr>
        <p:spPr>
          <a:xfrm>
            <a:off x="0" y="2714017"/>
            <a:ext cx="4046538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49"/>
          <p:cNvSpPr>
            <a:spLocks noGrp="1"/>
          </p:cNvSpPr>
          <p:nvPr>
            <p:ph type="pic" idx="6"/>
          </p:nvPr>
        </p:nvSpPr>
        <p:spPr>
          <a:xfrm>
            <a:off x="8132324" y="2714017"/>
            <a:ext cx="4059676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49"/>
          <p:cNvSpPr>
            <a:spLocks noGrp="1"/>
          </p:cNvSpPr>
          <p:nvPr>
            <p:ph type="pic" idx="7"/>
          </p:nvPr>
        </p:nvSpPr>
        <p:spPr>
          <a:xfrm>
            <a:off x="4046537" y="2714017"/>
            <a:ext cx="4085785" cy="27146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49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9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9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9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aaltokuviolla">
  <p:cSld name="Kuva aaltokuviolla">
    <p:bg>
      <p:bgPr>
        <a:solidFill>
          <a:srgbClr val="D8D8D8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0"/>
          <p:cNvSpPr/>
          <p:nvPr/>
        </p:nvSpPr>
        <p:spPr>
          <a:xfrm>
            <a:off x="0" y="5199434"/>
            <a:ext cx="12193200" cy="1645854"/>
          </a:xfrm>
          <a:custGeom>
            <a:avLst/>
            <a:gdLst/>
            <a:ahLst/>
            <a:cxnLst/>
            <a:rect l="l" t="t" r="r" b="b"/>
            <a:pathLst>
              <a:path w="25400" h="3411" extrusionOk="0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0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0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0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0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2" name="Google Shape;352;p50"/>
          <p:cNvGrpSpPr/>
          <p:nvPr/>
        </p:nvGrpSpPr>
        <p:grpSpPr>
          <a:xfrm>
            <a:off x="465667" y="6222027"/>
            <a:ext cx="804333" cy="373549"/>
            <a:chOff x="228601" y="704851"/>
            <a:chExt cx="11734800" cy="5449888"/>
          </a:xfrm>
        </p:grpSpPr>
        <p:sp>
          <p:nvSpPr>
            <p:cNvPr id="353" name="Google Shape;353;p50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0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0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0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0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0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0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0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0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0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0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 aaltokuviolla B">
  <p:cSld name="Kuva aaltokuviolla B">
    <p:bg>
      <p:bgPr>
        <a:solidFill>
          <a:srgbClr val="D8D8D8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/>
          <p:nvPr/>
        </p:nvSpPr>
        <p:spPr>
          <a:xfrm>
            <a:off x="8715984" y="3384933"/>
            <a:ext cx="3459636" cy="3474385"/>
          </a:xfrm>
          <a:custGeom>
            <a:avLst/>
            <a:gdLst/>
            <a:ahLst/>
            <a:cxnLst/>
            <a:rect l="l" t="t" r="r" b="b"/>
            <a:pathLst>
              <a:path w="7208" h="7249" extrusionOk="0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lnTo>
                  <a:pt x="6688" y="995"/>
                </a:lnTo>
                <a:cubicBezTo>
                  <a:pt x="6089" y="1593"/>
                  <a:pt x="5771" y="1275"/>
                  <a:pt x="5172" y="1874"/>
                </a:cubicBezTo>
                <a:lnTo>
                  <a:pt x="5172" y="1874"/>
                </a:lnTo>
                <a:cubicBezTo>
                  <a:pt x="4574" y="2472"/>
                  <a:pt x="4892" y="2790"/>
                  <a:pt x="4293" y="3389"/>
                </a:cubicBezTo>
                <a:lnTo>
                  <a:pt x="4293" y="3389"/>
                </a:lnTo>
                <a:cubicBezTo>
                  <a:pt x="3695" y="3988"/>
                  <a:pt x="3377" y="3669"/>
                  <a:pt x="2778" y="4268"/>
                </a:cubicBezTo>
                <a:lnTo>
                  <a:pt x="2778" y="4268"/>
                </a:lnTo>
                <a:cubicBezTo>
                  <a:pt x="2180" y="4867"/>
                  <a:pt x="2498" y="5185"/>
                  <a:pt x="1899" y="5783"/>
                </a:cubicBezTo>
                <a:lnTo>
                  <a:pt x="1899" y="5783"/>
                </a:lnTo>
                <a:cubicBezTo>
                  <a:pt x="1301" y="6382"/>
                  <a:pt x="983" y="6064"/>
                  <a:pt x="384" y="6662"/>
                </a:cubicBezTo>
                <a:lnTo>
                  <a:pt x="384" y="6662"/>
                </a:ln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1"/>
          <p:cNvSpPr txBox="1"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7" name="Google Shape;367;p51"/>
          <p:cNvGrpSpPr/>
          <p:nvPr/>
        </p:nvGrpSpPr>
        <p:grpSpPr>
          <a:xfrm>
            <a:off x="472152" y="6228511"/>
            <a:ext cx="804333" cy="373549"/>
            <a:chOff x="228601" y="704851"/>
            <a:chExt cx="11734800" cy="5449888"/>
          </a:xfrm>
        </p:grpSpPr>
        <p:sp>
          <p:nvSpPr>
            <p:cNvPr id="368" name="Google Shape;368;p51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1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1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1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1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1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1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1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1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1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1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B">
  <p:cSld name="Otsikko ja sisältö B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11046771" y="0"/>
            <a:ext cx="1142297" cy="6858000"/>
          </a:xfrm>
          <a:custGeom>
            <a:avLst/>
            <a:gdLst/>
            <a:ahLst/>
            <a:cxnLst/>
            <a:rect l="l" t="t" r="r" b="b"/>
            <a:pathLst>
              <a:path w="2359" h="14300" extrusionOk="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">
  <p:cSld name="Kuva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52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3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53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hjä">
  <p:cSld name="Tyhjä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5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">
  <p:cSld name="Kansi 1">
    <p:bg>
      <p:bgPr>
        <a:solidFill>
          <a:srgbClr val="0001BE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/>
          <p:nvPr/>
        </p:nvSpPr>
        <p:spPr>
          <a:xfrm>
            <a:off x="0" y="0"/>
            <a:ext cx="9393678" cy="6858000"/>
          </a:xfrm>
          <a:custGeom>
            <a:avLst/>
            <a:gdLst/>
            <a:ahLst/>
            <a:cxnLst/>
            <a:rect l="l" t="t" r="r" b="b"/>
            <a:pathLst>
              <a:path w="19559" h="14300" extrusionOk="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6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56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9" name="Google Shape;3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 B">
  <p:cSld name="Kansi 1 B">
    <p:bg>
      <p:bgPr>
        <a:solidFill>
          <a:srgbClr val="0001BE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7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4" name="Google Shape;40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">
  <p:cSld name="Kansi 2">
    <p:bg>
      <p:bgPr>
        <a:solidFill>
          <a:srgbClr val="9FC9EB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/>
          <p:nvPr/>
        </p:nvSpPr>
        <p:spPr>
          <a:xfrm>
            <a:off x="0" y="0"/>
            <a:ext cx="12192000" cy="3888500"/>
          </a:xfrm>
          <a:custGeom>
            <a:avLst/>
            <a:gdLst/>
            <a:ahLst/>
            <a:cxnLst/>
            <a:rect l="l" t="t" r="r" b="b"/>
            <a:pathLst>
              <a:path w="25400" h="8063" extrusionOk="0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8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9" name="Google Shape;40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 B">
  <p:cSld name="Kansi 2 B">
    <p:bg>
      <p:bgPr>
        <a:solidFill>
          <a:srgbClr val="9FC9EB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/>
          <p:nvPr/>
        </p:nvSpPr>
        <p:spPr>
          <a:xfrm>
            <a:off x="0" y="0"/>
            <a:ext cx="12193200" cy="5572461"/>
          </a:xfrm>
          <a:custGeom>
            <a:avLst/>
            <a:gdLst/>
            <a:ahLst/>
            <a:cxnLst/>
            <a:rect l="l" t="t" r="r" b="b"/>
            <a:pathLst>
              <a:path w="25400" h="11590" extrusionOk="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9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9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4" name="Google Shape;41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">
  <p:cSld name="Kansi 3">
    <p:bg>
      <p:bgPr>
        <a:solidFill>
          <a:srgbClr val="FFC61E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0"/>
          <p:cNvSpPr/>
          <p:nvPr/>
        </p:nvSpPr>
        <p:spPr>
          <a:xfrm>
            <a:off x="0" y="0"/>
            <a:ext cx="7305472" cy="6858000"/>
          </a:xfrm>
          <a:custGeom>
            <a:avLst/>
            <a:gdLst/>
            <a:ahLst/>
            <a:cxnLst/>
            <a:rect l="l" t="t" r="r" b="b"/>
            <a:pathLst>
              <a:path w="15203" h="14300" extrusionOk="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0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0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9" name="Google Shape;41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 B">
  <p:cSld name="Kansi 3 B">
    <p:bg>
      <p:bgPr>
        <a:solidFill>
          <a:srgbClr val="FFC61E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1"/>
          <p:cNvSpPr/>
          <p:nvPr/>
        </p:nvSpPr>
        <p:spPr>
          <a:xfrm>
            <a:off x="0" y="0"/>
            <a:ext cx="9679021" cy="6858000"/>
          </a:xfrm>
          <a:custGeom>
            <a:avLst/>
            <a:gdLst/>
            <a:ahLst/>
            <a:cxnLst/>
            <a:rect l="l" t="t" r="r" b="b"/>
            <a:pathLst>
              <a:path w="20142" h="14300" extrusionOk="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1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1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4" name="Google Shape;42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195200"/>
            <a:ext cx="5364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195200"/>
            <a:ext cx="5364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4">
  <p:cSld name="Kansi 4">
    <p:bg>
      <p:bgPr>
        <a:solidFill>
          <a:srgbClr val="00D7A7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2"/>
          <p:cNvSpPr/>
          <p:nvPr/>
        </p:nvSpPr>
        <p:spPr>
          <a:xfrm>
            <a:off x="0" y="0"/>
            <a:ext cx="9815209" cy="6858000"/>
          </a:xfrm>
          <a:custGeom>
            <a:avLst/>
            <a:gdLst/>
            <a:ahLst/>
            <a:cxnLst/>
            <a:rect l="l" t="t" r="r" b="b"/>
            <a:pathLst>
              <a:path w="20470" h="14293" extrusionOk="0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9" name="Google Shape;42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4 B">
  <p:cSld name="Kansi 4 B">
    <p:bg>
      <p:bgPr>
        <a:solidFill>
          <a:srgbClr val="00D7A7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"/>
          <p:cNvSpPr/>
          <p:nvPr/>
        </p:nvSpPr>
        <p:spPr>
          <a:xfrm>
            <a:off x="-1" y="0"/>
            <a:ext cx="12193200" cy="6858000"/>
          </a:xfrm>
          <a:custGeom>
            <a:avLst/>
            <a:gdLst/>
            <a:ahLst/>
            <a:cxnLst/>
            <a:rect l="l" t="t" r="r" b="b"/>
            <a:pathLst>
              <a:path w="25400" h="14293" extrusionOk="0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3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3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4" name="Google Shape;43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5">
  <p:cSld name="Kansi 5">
    <p:bg>
      <p:bgPr>
        <a:solidFill>
          <a:srgbClr val="9FC9EB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4"/>
          <p:cNvSpPr/>
          <p:nvPr/>
        </p:nvSpPr>
        <p:spPr>
          <a:xfrm>
            <a:off x="-18000" y="-18000"/>
            <a:ext cx="9727872" cy="6876000"/>
          </a:xfrm>
          <a:custGeom>
            <a:avLst/>
            <a:gdLst/>
            <a:ahLst/>
            <a:cxnLst/>
            <a:rect l="l" t="t" r="r" b="b"/>
            <a:pathLst>
              <a:path w="20233" h="14300" extrusionOk="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4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4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9" name="Google Shape;439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5 B">
  <p:cSld name="Kansi 5 B">
    <p:bg>
      <p:bgPr>
        <a:solidFill>
          <a:srgbClr val="9FC9EB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5"/>
          <p:cNvSpPr/>
          <p:nvPr/>
        </p:nvSpPr>
        <p:spPr>
          <a:xfrm>
            <a:off x="0" y="0"/>
            <a:ext cx="12193200" cy="6858000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5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65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78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4" name="Google Shape;44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 2">
  <p:cSld name="Lopetus 2">
    <p:bg>
      <p:bgPr>
        <a:solidFill>
          <a:srgbClr val="0001BE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6"/>
          <p:cNvSpPr txBox="1">
            <a:spLocks noGrp="1"/>
          </p:cNvSpPr>
          <p:nvPr>
            <p:ph type="body" idx="1"/>
          </p:nvPr>
        </p:nvSpPr>
        <p:spPr>
          <a:xfrm>
            <a:off x="457200" y="2344738"/>
            <a:ext cx="5461000" cy="304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66"/>
          <p:cNvSpPr txBox="1"/>
          <p:nvPr/>
        </p:nvSpPr>
        <p:spPr>
          <a:xfrm>
            <a:off x="301556" y="194553"/>
            <a:ext cx="10087583" cy="173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9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935804"/>
            <a:ext cx="5364000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172200" y="1935804"/>
            <a:ext cx="5364000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457200" y="1555784"/>
            <a:ext cx="5364163" cy="40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6174000" y="1555784"/>
            <a:ext cx="5364163" cy="40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>
  <p:cSld name="Sisältö ja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57200" y="1195200"/>
            <a:ext cx="6371618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pic" idx="2"/>
          </p:nvPr>
        </p:nvSpPr>
        <p:spPr>
          <a:xfrm>
            <a:off x="7131050" y="0"/>
            <a:ext cx="506095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kuva">
  <p:cSld name="Iso kuv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2864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4200"/>
              <a:buFont typeface="Arial Black"/>
              <a:buNone/>
              <a:defRPr sz="4200" b="1" i="0" u="none" strike="noStrike" cap="none">
                <a:solidFill>
                  <a:srgbClr val="0000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20413" y="6134100"/>
            <a:ext cx="1058330" cy="5939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320412" y="6134100"/>
            <a:ext cx="1058332" cy="5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Black"/>
              <a:buNone/>
              <a:defRPr sz="42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  <p:sldLayoutId id="2147483709" r:id="rId38"/>
    <p:sldLayoutId id="2147483710" r:id="rId39"/>
    <p:sldLayoutId id="2147483711" r:id="rId4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7"/>
          <p:cNvSpPr txBox="1">
            <a:spLocks noGrp="1"/>
          </p:cNvSpPr>
          <p:nvPr>
            <p:ph type="ctrTitle"/>
          </p:nvPr>
        </p:nvSpPr>
        <p:spPr>
          <a:xfrm>
            <a:off x="447472" y="668215"/>
            <a:ext cx="11606974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fi-FI" dirty="0" smtClean="0"/>
              <a:t>Lukuaktivistina kirjastossa</a:t>
            </a:r>
            <a:endParaRPr dirty="0"/>
          </a:p>
        </p:txBody>
      </p:sp>
      <p:sp>
        <p:nvSpPr>
          <p:cNvPr id="456" name="Google Shape;456;p67"/>
          <p:cNvSpPr txBox="1">
            <a:spLocks noGrp="1"/>
          </p:cNvSpPr>
          <p:nvPr>
            <p:ph type="body" idx="1"/>
          </p:nvPr>
        </p:nvSpPr>
        <p:spPr>
          <a:xfrm>
            <a:off x="447472" y="2542286"/>
            <a:ext cx="10709478" cy="104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</a:pPr>
            <a:r>
              <a:rPr lang="fi-FI" dirty="0" smtClean="0"/>
              <a:t>Henriika Tulivirta</a:t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tulivirta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</a:pPr>
            <a:r>
              <a:rPr lang="fi-FI" sz="1800" dirty="0" smtClean="0"/>
              <a:t>Erikoiskirjastovirkailija</a:t>
            </a:r>
            <a:br>
              <a:rPr lang="fi-FI" sz="1800" dirty="0" smtClean="0"/>
            </a:br>
            <a:r>
              <a:rPr lang="fi-FI" sz="1800" dirty="0"/>
              <a:t/>
            </a:r>
            <a:br>
              <a:rPr lang="fi-FI" sz="1800" dirty="0"/>
            </a:b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</a:pPr>
            <a:r>
              <a:rPr lang="fi-FI" sz="1800" dirty="0"/>
              <a:t>Herttoniemen, Roihuvuoren </a:t>
            </a:r>
            <a:br>
              <a:rPr lang="fi-FI" sz="1800" dirty="0"/>
            </a:br>
            <a:r>
              <a:rPr lang="fi-FI" sz="1800" dirty="0"/>
              <a:t>ja Laajasalon kirjastot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</a:pPr>
            <a:r>
              <a:rPr lang="fi-FI" sz="1800" dirty="0"/>
              <a:t>Kulttuuri ja vapaa-aika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5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6430162" cy="87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fi-FI" sz="3200" dirty="0" smtClean="0"/>
              <a:t>Mistä aloittaa?</a:t>
            </a:r>
            <a:endParaRPr sz="3200" dirty="0"/>
          </a:p>
        </p:txBody>
      </p:sp>
      <p:sp>
        <p:nvSpPr>
          <p:cNvPr id="522" name="Google Shape;522;p75"/>
          <p:cNvSpPr txBox="1">
            <a:spLocks noGrp="1"/>
          </p:cNvSpPr>
          <p:nvPr>
            <p:ph type="body" idx="1"/>
          </p:nvPr>
        </p:nvSpPr>
        <p:spPr>
          <a:xfrm>
            <a:off x="457199" y="1179037"/>
            <a:ext cx="6496200" cy="4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fi-FI" sz="1800" dirty="0" smtClean="0"/>
          </a:p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 smtClean="0"/>
              <a:t>Keskustele esihenkilösi kanssa! Lukemisen edistäminen </a:t>
            </a:r>
            <a:r>
              <a:rPr lang="fi-FI" sz="1800" dirty="0" err="1" smtClean="0"/>
              <a:t>somessa</a:t>
            </a:r>
            <a:r>
              <a:rPr lang="fi-FI" sz="1800" dirty="0"/>
              <a:t> </a:t>
            </a:r>
            <a:r>
              <a:rPr lang="fi-FI" sz="1800" dirty="0" smtClean="0"/>
              <a:t>vaatii </a:t>
            </a:r>
            <a:r>
              <a:rPr lang="fi-FI" sz="1800" dirty="0" smtClean="0"/>
              <a:t>työaikaa! </a:t>
            </a: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 smtClean="0"/>
              <a:t>Kokeile rohkeasti </a:t>
            </a:r>
            <a:r>
              <a:rPr lang="fi-FI" sz="1800" dirty="0" smtClean="0"/>
              <a:t>uutta: </a:t>
            </a:r>
            <a:r>
              <a:rPr lang="fi-FI" sz="1800" dirty="0"/>
              <a:t>l</a:t>
            </a:r>
            <a:r>
              <a:rPr lang="fi-FI" sz="1800" dirty="0" smtClean="0"/>
              <a:t>uo </a:t>
            </a:r>
            <a:r>
              <a:rPr lang="fi-FI" sz="1800" dirty="0" smtClean="0"/>
              <a:t>tili eri alustoille, älä suunnittele </a:t>
            </a:r>
            <a:r>
              <a:rPr lang="fi-FI" sz="1800" dirty="0" smtClean="0"/>
              <a:t>liikaa.</a:t>
            </a: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 smtClean="0"/>
              <a:t>Esimerkiksi Instagramissa päivitykset voi alkuun määrittää yksityisiksi.</a:t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 smtClean="0"/>
              <a:t>Seuraa muita lukuaktivisteja, kommentoi, keskustele, ota mallia!</a:t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 smtClean="0"/>
              <a:t>Mieti, millaista kirja- tai kirjastosisältöä itse haluaisit </a:t>
            </a:r>
            <a:r>
              <a:rPr lang="fi-FI" sz="1800" dirty="0" smtClean="0"/>
              <a:t>lukea.</a:t>
            </a: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 dirty="0" smtClean="0"/>
              <a:t>Ole oma itsesi!</a:t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endParaRPr dirty="0"/>
          </a:p>
        </p:txBody>
      </p:sp>
      <p:sp>
        <p:nvSpPr>
          <p:cNvPr id="523" name="Google Shape;523;p7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32" y="-413"/>
            <a:ext cx="48104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92" y="619489"/>
            <a:ext cx="1278727" cy="127872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42" y="674499"/>
            <a:ext cx="1146822" cy="1146822"/>
          </a:xfrm>
          <a:prstGeom prst="rect">
            <a:avLst/>
          </a:prstGeom>
        </p:spPr>
      </p:pic>
      <p:sp>
        <p:nvSpPr>
          <p:cNvPr id="530" name="Google Shape;530;p76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fi-FI" sz="3200" dirty="0" smtClean="0"/>
              <a:t>Ketä seurata?</a:t>
            </a:r>
            <a:endParaRPr sz="3200" dirty="0"/>
          </a:p>
        </p:txBody>
      </p:sp>
      <p:sp>
        <p:nvSpPr>
          <p:cNvPr id="531" name="Google Shape;531;p76"/>
          <p:cNvSpPr txBox="1">
            <a:spLocks noGrp="1"/>
          </p:cNvSpPr>
          <p:nvPr>
            <p:ph type="body" idx="1"/>
          </p:nvPr>
        </p:nvSpPr>
        <p:spPr>
          <a:xfrm>
            <a:off x="457199" y="181916"/>
            <a:ext cx="5957454" cy="498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sz="1800" dirty="0"/>
              <a:t>  </a:t>
            </a:r>
            <a:endParaRPr dirty="0"/>
          </a:p>
          <a:p>
            <a:pPr marL="228600" lvl="0" indent="-69850">
              <a:buSzPts val="2500"/>
              <a:buNone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Katri Vänttinen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 smtClean="0"/>
              <a:t>@</a:t>
            </a:r>
            <a:r>
              <a:rPr lang="fi-FI" sz="1400" dirty="0" err="1" smtClean="0"/>
              <a:t>kativaan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@</a:t>
            </a:r>
            <a:r>
              <a:rPr lang="fi-FI" sz="1400" dirty="0" err="1"/>
              <a:t>HelMet_kirjasto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Marko Suomi</a:t>
            </a:r>
            <a:br>
              <a:rPr lang="fi-FI" sz="1400" dirty="0" smtClean="0"/>
            </a:br>
            <a:r>
              <a:rPr lang="fi-FI" sz="1400" dirty="0" smtClean="0"/>
              <a:t>@</a:t>
            </a:r>
            <a:r>
              <a:rPr lang="fi-FI" sz="1400" dirty="0" err="1" smtClean="0"/>
              <a:t>markosuomi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@</a:t>
            </a:r>
            <a:r>
              <a:rPr lang="fi-FI" sz="1400" dirty="0" err="1"/>
              <a:t>KirkkonummiLib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Tommi Kinnunen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 smtClean="0"/>
              <a:t>@</a:t>
            </a:r>
            <a:r>
              <a:rPr lang="fi-FI" sz="1400" dirty="0" err="1" smtClean="0"/>
              <a:t>Tommi_Kinnunen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/>
              <a:t>@</a:t>
            </a:r>
            <a:r>
              <a:rPr lang="fi-FI" sz="1400" dirty="0" err="1"/>
              <a:t>celia_gov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Ronja Salmi</a:t>
            </a:r>
            <a:br>
              <a:rPr lang="fi-FI" sz="1400" dirty="0" smtClean="0"/>
            </a:br>
            <a:r>
              <a:rPr lang="fi-FI" sz="1400" dirty="0" smtClean="0"/>
              <a:t>@</a:t>
            </a:r>
            <a:r>
              <a:rPr lang="fi-FI" sz="1400" dirty="0" err="1" smtClean="0"/>
              <a:t>RonjaSalmi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Tuomas Aitonurmi</a:t>
            </a:r>
            <a:br>
              <a:rPr lang="fi-FI" sz="1400" dirty="0" smtClean="0"/>
            </a:br>
            <a:r>
              <a:rPr lang="fi-FI" sz="1400" dirty="0" smtClean="0"/>
              <a:t>@</a:t>
            </a:r>
            <a:r>
              <a:rPr lang="fi-FI" sz="1400" dirty="0" err="1" smtClean="0"/>
              <a:t>taitonur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sz="2000" dirty="0"/>
          </a:p>
        </p:txBody>
      </p:sp>
      <p:sp>
        <p:nvSpPr>
          <p:cNvPr id="532" name="Google Shape;532;p7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5" name="Tekstiruutu 4"/>
          <p:cNvSpPr txBox="1"/>
          <p:nvPr/>
        </p:nvSpPr>
        <p:spPr>
          <a:xfrm>
            <a:off x="3435926" y="1533140"/>
            <a:ext cx="487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854227" y="1821321"/>
            <a:ext cx="48715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Mikko Toiviainen</a:t>
            </a:r>
            <a:br>
              <a:rPr lang="fi-FI" dirty="0"/>
            </a:br>
            <a:r>
              <a:rPr lang="fi-FI" dirty="0"/>
              <a:t>@kalenterikarju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@</a:t>
            </a:r>
            <a:r>
              <a:rPr lang="fi-FI" dirty="0" err="1" smtClean="0"/>
              <a:t>KirjastoOmena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@</a:t>
            </a:r>
            <a:r>
              <a:rPr lang="fi-FI" dirty="0" smtClean="0"/>
              <a:t>lukukeskus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Emmi Nuorgam</a:t>
            </a:r>
            <a:br>
              <a:rPr lang="fi-FI" dirty="0"/>
            </a:br>
            <a:r>
              <a:rPr lang="fi-FI" dirty="0"/>
              <a:t>@</a:t>
            </a:r>
            <a:r>
              <a:rPr lang="fi-FI" dirty="0" err="1" smtClean="0"/>
              <a:t>emminuorgam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Lukukoira Sylvi</a:t>
            </a:r>
            <a:br>
              <a:rPr lang="fi-FI" dirty="0"/>
            </a:br>
            <a:r>
              <a:rPr lang="fi-FI" dirty="0"/>
              <a:t>@</a:t>
            </a:r>
            <a:r>
              <a:rPr lang="fi-FI" dirty="0" smtClean="0"/>
              <a:t>LukukoiraSylvi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@vaarakirjastot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@</a:t>
            </a:r>
            <a:r>
              <a:rPr lang="fi-FI" dirty="0" smtClean="0"/>
              <a:t>kirjastoseura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Linnea/Kujerruksia</a:t>
            </a:r>
            <a:br>
              <a:rPr lang="fi-FI" dirty="0" smtClean="0"/>
            </a:br>
            <a:r>
              <a:rPr lang="fi-FI" dirty="0" smtClean="0"/>
              <a:t>@kujerruksia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626936" y="1821321"/>
            <a:ext cx="436948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@lukuretriitti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kirjastohelsinki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@lukuliike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otavankirjat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lounakirjastot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ylekioskilit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miljalukee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bibobookblog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@tarinannuppuja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@kosmoskirjat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@sivujenhavinaa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4"/>
          <p:cNvSpPr txBox="1">
            <a:spLocks noGrp="1"/>
          </p:cNvSpPr>
          <p:nvPr>
            <p:ph type="body" idx="1"/>
          </p:nvPr>
        </p:nvSpPr>
        <p:spPr>
          <a:xfrm>
            <a:off x="457200" y="2344738"/>
            <a:ext cx="5461000" cy="304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</a:pPr>
            <a:r>
              <a:rPr lang="fi-FI" dirty="0" smtClean="0"/>
              <a:t>Henriika Tulivirta</a:t>
            </a:r>
            <a:br>
              <a:rPr lang="fi-FI" dirty="0" smtClean="0"/>
            </a:br>
            <a:r>
              <a:rPr lang="fi-FI" dirty="0" smtClean="0"/>
              <a:t>@</a:t>
            </a:r>
            <a:r>
              <a:rPr lang="fi-FI" dirty="0" err="1" smtClean="0"/>
              <a:t>tulivirta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8"/>
          <p:cNvSpPr txBox="1">
            <a:spLocks noGrp="1"/>
          </p:cNvSpPr>
          <p:nvPr>
            <p:ph type="title"/>
          </p:nvPr>
        </p:nvSpPr>
        <p:spPr>
          <a:xfrm>
            <a:off x="379009" y="401291"/>
            <a:ext cx="10548072" cy="79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fi-FI" sz="3200" dirty="0" smtClean="0"/>
              <a:t>Helsingin kaupunginkirjaston </a:t>
            </a:r>
            <a:r>
              <a:rPr lang="fi-FI" sz="3200" dirty="0" err="1" smtClean="0"/>
              <a:t>LaNu</a:t>
            </a:r>
            <a:r>
              <a:rPr lang="fi-FI" sz="3200" dirty="0" smtClean="0"/>
              <a:t>-työ</a:t>
            </a:r>
            <a:endParaRPr sz="3200" dirty="0"/>
          </a:p>
        </p:txBody>
      </p:sp>
      <p:sp>
        <p:nvSpPr>
          <p:cNvPr id="463" name="Google Shape;463;p68"/>
          <p:cNvSpPr txBox="1">
            <a:spLocks noGrp="1"/>
          </p:cNvSpPr>
          <p:nvPr>
            <p:ph type="body" idx="1"/>
          </p:nvPr>
        </p:nvSpPr>
        <p:spPr>
          <a:xfrm>
            <a:off x="287568" y="1196177"/>
            <a:ext cx="71283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k</a:t>
            </a:r>
            <a:r>
              <a:rPr lang="fi-FI" sz="2000" dirty="0" smtClean="0"/>
              <a:t>irjavinkkaukset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s</a:t>
            </a:r>
            <a:r>
              <a:rPr lang="fi-FI" sz="2000" dirty="0" smtClean="0"/>
              <a:t>atutunnit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t</a:t>
            </a:r>
            <a:r>
              <a:rPr lang="fi-FI" sz="2000" dirty="0" smtClean="0"/>
              <a:t>aaperotuokiot &amp; </a:t>
            </a:r>
            <a:r>
              <a:rPr lang="fi-FI" sz="2000" dirty="0" err="1" smtClean="0"/>
              <a:t>vauvalorutukset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e</a:t>
            </a:r>
            <a:r>
              <a:rPr lang="fi-FI" sz="2000" dirty="0" smtClean="0"/>
              <a:t>kaluokkalaisjuhlat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smtClean="0"/>
              <a:t>Lukuvalmentaja Junior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t</a:t>
            </a:r>
            <a:r>
              <a:rPr lang="fi-FI" sz="2000" dirty="0" smtClean="0"/>
              <a:t>apahtumat (</a:t>
            </a:r>
            <a:r>
              <a:rPr lang="fi-FI" sz="2000" dirty="0" smtClean="0"/>
              <a:t>muun muassa </a:t>
            </a:r>
            <a:r>
              <a:rPr lang="fi-FI" sz="2000" dirty="0" smtClean="0"/>
              <a:t>Harry Potter </a:t>
            </a:r>
            <a:r>
              <a:rPr lang="fi-FI" sz="2000" dirty="0" err="1" smtClean="0"/>
              <a:t>Book</a:t>
            </a:r>
            <a:r>
              <a:rPr lang="fi-FI" sz="2000" dirty="0" smtClean="0"/>
              <a:t> </a:t>
            </a:r>
            <a:r>
              <a:rPr lang="fi-FI" sz="2000" dirty="0" err="1" smtClean="0"/>
              <a:t>Night</a:t>
            </a:r>
            <a:r>
              <a:rPr lang="fi-FI" sz="2000" dirty="0" smtClean="0"/>
              <a:t>, </a:t>
            </a:r>
            <a:br>
              <a:rPr lang="fi-FI" sz="2000" dirty="0" smtClean="0"/>
            </a:br>
            <a:r>
              <a:rPr lang="fi-FI" sz="2000" dirty="0" smtClean="0"/>
              <a:t>Tatu ja Patu, Soturikissat…)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n</a:t>
            </a:r>
            <a:r>
              <a:rPr lang="fi-FI" sz="2000" dirty="0" smtClean="0"/>
              <a:t>uorten kirjakahvila</a:t>
            </a:r>
          </a:p>
        </p:txBody>
      </p:sp>
      <p:sp>
        <p:nvSpPr>
          <p:cNvPr id="464" name="Google Shape;464;p68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467" name="Google Shape;467;p68"/>
          <p:cNvSpPr txBox="1"/>
          <p:nvPr/>
        </p:nvSpPr>
        <p:spPr>
          <a:xfrm>
            <a:off x="5939404" y="6581001"/>
            <a:ext cx="22818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24" y="1016000"/>
            <a:ext cx="4710156" cy="3143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8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6958669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fi-FI" sz="3200" dirty="0" smtClean="0"/>
              <a:t>Mitä on lukuaktivismi?</a:t>
            </a:r>
            <a:endParaRPr sz="3200" dirty="0"/>
          </a:p>
        </p:txBody>
      </p:sp>
      <p:sp>
        <p:nvSpPr>
          <p:cNvPr id="463" name="Google Shape;463;p68"/>
          <p:cNvSpPr txBox="1">
            <a:spLocks noGrp="1"/>
          </p:cNvSpPr>
          <p:nvPr>
            <p:ph type="body" idx="1"/>
          </p:nvPr>
        </p:nvSpPr>
        <p:spPr>
          <a:xfrm>
            <a:off x="287568" y="1196177"/>
            <a:ext cx="7128300" cy="428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b="1" dirty="0" smtClean="0"/>
              <a:t>L</a:t>
            </a:r>
            <a:r>
              <a:rPr lang="fi-FI" sz="2000" b="1" dirty="0" smtClean="0"/>
              <a:t>ukemisen </a:t>
            </a:r>
            <a:r>
              <a:rPr lang="fi-FI" sz="2000" b="1" dirty="0" smtClean="0"/>
              <a:t>edistämistä eri keinoin, </a:t>
            </a:r>
            <a:r>
              <a:rPr lang="fi-FI" sz="2000" b="1" dirty="0" smtClean="0"/>
              <a:t>muun muassa </a:t>
            </a:r>
            <a:r>
              <a:rPr lang="fi-FI" sz="2000" b="1" dirty="0" smtClean="0"/>
              <a:t>kirjavinkkaus, lukuhaasteet, kirjastopalveluista kertominen…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b="1" dirty="0"/>
              <a:t>U</a:t>
            </a:r>
            <a:r>
              <a:rPr lang="fi-FI" sz="2000" b="1" dirty="0" smtClean="0"/>
              <a:t>sein </a:t>
            </a:r>
            <a:r>
              <a:rPr lang="fi-FI" sz="2000" b="1" dirty="0" smtClean="0"/>
              <a:t>henkilövetoista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700" dirty="0" err="1" smtClean="0"/>
              <a:t>Youtube</a:t>
            </a:r>
            <a:r>
              <a:rPr lang="fi-FI" sz="1700" dirty="0" smtClean="0"/>
              <a:t> (videot)</a:t>
            </a:r>
            <a:br>
              <a:rPr lang="fi-FI" sz="1700" dirty="0" smtClean="0"/>
            </a:br>
            <a:endParaRPr lang="fi-FI" sz="17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700" dirty="0" err="1" smtClean="0"/>
              <a:t>Spotify</a:t>
            </a:r>
            <a:r>
              <a:rPr lang="fi-FI" sz="1700" dirty="0" smtClean="0"/>
              <a:t>, </a:t>
            </a:r>
            <a:r>
              <a:rPr lang="fi-FI" sz="1700" dirty="0" err="1" smtClean="0"/>
              <a:t>Soundcloud</a:t>
            </a:r>
            <a:r>
              <a:rPr lang="fi-FI" sz="1700" dirty="0" smtClean="0"/>
              <a:t> ja iTunes (</a:t>
            </a:r>
            <a:r>
              <a:rPr lang="fi-FI" sz="1700" dirty="0" err="1" smtClean="0"/>
              <a:t>podcastit</a:t>
            </a:r>
            <a:r>
              <a:rPr lang="fi-FI" sz="1700" dirty="0" smtClean="0"/>
              <a:t>)</a:t>
            </a:r>
            <a:br>
              <a:rPr lang="fi-FI" sz="1700" dirty="0" smtClean="0"/>
            </a:br>
            <a:endParaRPr lang="fi-FI" sz="17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700" dirty="0" smtClean="0"/>
              <a:t>Twitter (keskustelut, </a:t>
            </a:r>
            <a:r>
              <a:rPr lang="fi-FI" sz="1700" dirty="0" err="1" smtClean="0"/>
              <a:t>someilmiöt</a:t>
            </a:r>
            <a:r>
              <a:rPr lang="fi-FI" sz="1700" dirty="0" smtClean="0"/>
              <a:t>) </a:t>
            </a:r>
            <a:br>
              <a:rPr lang="fi-FI" sz="1700" dirty="0" smtClean="0"/>
            </a:br>
            <a:endParaRPr lang="fi-FI" sz="17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700" dirty="0" smtClean="0"/>
              <a:t>Instagram (</a:t>
            </a:r>
            <a:r>
              <a:rPr lang="fi-FI" sz="1700" dirty="0" err="1" smtClean="0"/>
              <a:t>Bookstagram</a:t>
            </a:r>
            <a:r>
              <a:rPr lang="fi-FI" sz="1700" dirty="0" smtClean="0"/>
              <a:t>, </a:t>
            </a:r>
            <a:r>
              <a:rPr lang="fi-FI" sz="1700" dirty="0" err="1" smtClean="0"/>
              <a:t>Kirjagram</a:t>
            </a:r>
            <a:r>
              <a:rPr lang="fi-FI" sz="1700" dirty="0" smtClean="0"/>
              <a:t>)</a:t>
            </a:r>
            <a:br>
              <a:rPr lang="fi-FI" sz="1700" dirty="0" smtClean="0"/>
            </a:br>
            <a:endParaRPr lang="fi-FI" sz="17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700" dirty="0" smtClean="0"/>
              <a:t>E</a:t>
            </a:r>
            <a:r>
              <a:rPr lang="fi-FI" sz="1700" dirty="0" smtClean="0"/>
              <a:t>rilaiset </a:t>
            </a:r>
            <a:r>
              <a:rPr lang="fi-FI" sz="1700" dirty="0" smtClean="0"/>
              <a:t>blogialustat</a:t>
            </a:r>
          </a:p>
        </p:txBody>
      </p:sp>
      <p:sp>
        <p:nvSpPr>
          <p:cNvPr id="464" name="Google Shape;464;p68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467" name="Google Shape;467;p68"/>
          <p:cNvSpPr txBox="1"/>
          <p:nvPr/>
        </p:nvSpPr>
        <p:spPr>
          <a:xfrm>
            <a:off x="5939404" y="6581001"/>
            <a:ext cx="22818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81" y="4941159"/>
            <a:ext cx="5516973" cy="10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7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9"/>
          <p:cNvSpPr txBox="1">
            <a:spLocks noGrp="1"/>
          </p:cNvSpPr>
          <p:nvPr>
            <p:ph type="title"/>
          </p:nvPr>
        </p:nvSpPr>
        <p:spPr>
          <a:xfrm>
            <a:off x="325316" y="457201"/>
            <a:ext cx="9849804" cy="87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fi-FI" sz="3200" dirty="0" err="1" smtClean="0"/>
              <a:t>Kirjatube</a:t>
            </a:r>
            <a:r>
              <a:rPr lang="fi-FI" sz="3200" dirty="0" smtClean="0"/>
              <a:t> – lukuvinkkausta YouTuben avulla</a:t>
            </a:r>
            <a:endParaRPr sz="3200" dirty="0"/>
          </a:p>
        </p:txBody>
      </p:sp>
      <p:sp>
        <p:nvSpPr>
          <p:cNvPr id="473" name="Google Shape;473;p69"/>
          <p:cNvSpPr txBox="1">
            <a:spLocks noGrp="1"/>
          </p:cNvSpPr>
          <p:nvPr>
            <p:ph type="body" idx="1"/>
          </p:nvPr>
        </p:nvSpPr>
        <p:spPr>
          <a:xfrm>
            <a:off x="465780" y="1336855"/>
            <a:ext cx="9972000" cy="457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fi-FI" sz="2000" dirty="0" err="1" smtClean="0"/>
              <a:t>Kirjatube</a:t>
            </a:r>
            <a:r>
              <a:rPr lang="fi-FI" sz="2000" dirty="0"/>
              <a:t> </a:t>
            </a:r>
            <a:r>
              <a:rPr lang="fi-FI" sz="2000" dirty="0" smtClean="0"/>
              <a:t>vasta saavuttamassa </a:t>
            </a:r>
            <a:br>
              <a:rPr lang="fi-FI" sz="2000" dirty="0" smtClean="0"/>
            </a:br>
            <a:r>
              <a:rPr lang="fi-FI" sz="2000" dirty="0" smtClean="0"/>
              <a:t>suosiota, katseluita toistaiseksi suhteellisen vähän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fi-FI" sz="2000" dirty="0" smtClean="0"/>
              <a:t>Kilpailu </a:t>
            </a:r>
            <a:r>
              <a:rPr lang="fi-FI" sz="2000" dirty="0" err="1" smtClean="0"/>
              <a:t>Youtubessa</a:t>
            </a:r>
            <a:r>
              <a:rPr lang="fi-FI" sz="2000" dirty="0" smtClean="0"/>
              <a:t> kovaa, oman kanavan kasvattaminen vie aikaa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fi-FI" sz="2000" dirty="0" smtClean="0"/>
              <a:t>Kannattaa tehdä viihteellisesti:</a:t>
            </a:r>
            <a:br>
              <a:rPr lang="fi-FI" sz="2000" dirty="0" smtClean="0"/>
            </a:br>
            <a:r>
              <a:rPr lang="fi-FI" sz="2000" dirty="0" smtClean="0"/>
              <a:t>mieluummin lukuvinkkejä kuin</a:t>
            </a:r>
            <a:br>
              <a:rPr lang="fi-FI" sz="2000" dirty="0" smtClean="0"/>
            </a:br>
            <a:r>
              <a:rPr lang="fi-FI" sz="2000" dirty="0" smtClean="0"/>
              <a:t>kirja-arvioita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fi-FI" sz="2000" dirty="0" smtClean="0"/>
              <a:t>Näyttökerrat eivät kerro kaikkea,</a:t>
            </a:r>
            <a:br>
              <a:rPr lang="fi-FI" sz="2000" dirty="0" smtClean="0"/>
            </a:br>
            <a:r>
              <a:rPr lang="fi-FI" sz="2000" dirty="0" smtClean="0"/>
              <a:t>myös kommentit ja </a:t>
            </a:r>
            <a:br>
              <a:rPr lang="fi-FI" sz="2000" dirty="0" smtClean="0"/>
            </a:br>
            <a:r>
              <a:rPr lang="fi-FI" sz="2000" dirty="0" smtClean="0"/>
              <a:t>muu vuorovaikutus tärkeää!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>
              <a:buSzPts val="2500"/>
            </a:pPr>
            <a:r>
              <a:rPr lang="fi-FI" sz="2000" dirty="0" smtClean="0"/>
              <a:t>Sopiva kesto noin 7–15 minuuttia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endParaRPr lang="fi-FI" sz="2000" dirty="0" smtClean="0"/>
          </a:p>
        </p:txBody>
      </p:sp>
      <p:sp>
        <p:nvSpPr>
          <p:cNvPr id="474" name="Google Shape;474;p69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3191996"/>
            <a:ext cx="5145344" cy="3076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fi-FI" sz="3200" dirty="0" err="1" smtClean="0"/>
              <a:t>Podcastit</a:t>
            </a:r>
            <a:r>
              <a:rPr lang="fi-FI" sz="3200" dirty="0"/>
              <a:t> </a:t>
            </a:r>
            <a:r>
              <a:rPr lang="fi-FI" sz="3200" dirty="0" smtClean="0"/>
              <a:t>lukemisesta</a:t>
            </a:r>
            <a:endParaRPr sz="3200" dirty="0"/>
          </a:p>
        </p:txBody>
      </p:sp>
      <p:sp>
        <p:nvSpPr>
          <p:cNvPr id="488" name="Google Shape;488;p71"/>
          <p:cNvSpPr txBox="1">
            <a:spLocks noGrp="1"/>
          </p:cNvSpPr>
          <p:nvPr>
            <p:ph type="body" idx="1"/>
          </p:nvPr>
        </p:nvSpPr>
        <p:spPr>
          <a:xfrm>
            <a:off x="457200" y="1196175"/>
            <a:ext cx="6464400" cy="4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 dirty="0" smtClean="0"/>
              <a:t>Usein keskusteluita, haastatteluita, </a:t>
            </a:r>
            <a:br>
              <a:rPr lang="fi-FI" sz="2000" dirty="0" smtClean="0"/>
            </a:br>
            <a:r>
              <a:rPr lang="fi-FI" sz="2000" dirty="0" smtClean="0"/>
              <a:t>väittelyitä tai kirja-arvosteluja</a:t>
            </a:r>
            <a:br>
              <a:rPr lang="fi-FI" sz="2000" dirty="0" smtClean="0"/>
            </a:b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 dirty="0" smtClean="0"/>
              <a:t>Intiimi formaatti -&gt; parhaimmillaan kuuntelija</a:t>
            </a:r>
            <a:br>
              <a:rPr lang="fi-FI" sz="2000" dirty="0" smtClean="0"/>
            </a:br>
            <a:r>
              <a:rPr lang="fi-FI" sz="2000" dirty="0" smtClean="0"/>
              <a:t>voi kuvitella olevansa samassa tilassa kuin keskustelijat</a:t>
            </a:r>
            <a:br>
              <a:rPr lang="fi-FI" sz="2000" dirty="0" smtClean="0"/>
            </a:br>
            <a:endParaRPr lang="fi-FI" sz="20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 dirty="0" smtClean="0"/>
              <a:t>Ei tarvitse miettiä visuaalisuutta, vain ääntä 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 dirty="0" smtClean="0"/>
              <a:t>Vapaus rauhallisuuteen tai rönsyilyyn </a:t>
            </a:r>
            <a:br>
              <a:rPr lang="fi-FI" sz="2000" dirty="0" smtClean="0"/>
            </a:br>
            <a:r>
              <a:rPr lang="fi-FI" sz="2000" dirty="0" smtClean="0">
                <a:sym typeface="Wingdings" panose="05000000000000000000" pitchFamily="2" charset="2"/>
              </a:rPr>
              <a:t> </a:t>
            </a:r>
            <a:r>
              <a:rPr lang="fi-FI" sz="2000" dirty="0" err="1" smtClean="0"/>
              <a:t>podcast</a:t>
            </a:r>
            <a:r>
              <a:rPr lang="fi-FI" sz="2000" dirty="0" smtClean="0"/>
              <a:t> antaa liikkumavaraa!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 dirty="0" smtClean="0"/>
              <a:t>Levittäminen välillä haastavaa</a:t>
            </a:r>
            <a:br>
              <a:rPr lang="fi-FI" sz="2000" dirty="0" smtClean="0"/>
            </a:br>
            <a:endParaRPr lang="fi-FI" sz="2000" dirty="0" smtClean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000" dirty="0" smtClean="0"/>
              <a:t>Persoonallisuus on vahvuus!</a:t>
            </a:r>
            <a:endParaRPr lang="fi-FI" sz="2000" dirty="0"/>
          </a:p>
        </p:txBody>
      </p:sp>
      <p:sp>
        <p:nvSpPr>
          <p:cNvPr id="489" name="Google Shape;489;p71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34" y="2945423"/>
            <a:ext cx="5868866" cy="3912577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9" y="0"/>
            <a:ext cx="5984632" cy="3225828"/>
          </a:xfrm>
          <a:prstGeom prst="rect">
            <a:avLst/>
          </a:prstGeom>
        </p:spPr>
      </p:pic>
      <p:cxnSp>
        <p:nvCxnSpPr>
          <p:cNvPr id="6" name="Suora yhdysviiva 5"/>
          <p:cNvCxnSpPr/>
          <p:nvPr/>
        </p:nvCxnSpPr>
        <p:spPr>
          <a:xfrm flipV="1">
            <a:off x="6349512" y="3183654"/>
            <a:ext cx="5842488" cy="263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3"/>
          <p:cNvSpPr txBox="1">
            <a:spLocks noGrp="1"/>
          </p:cNvSpPr>
          <p:nvPr>
            <p:ph type="title"/>
          </p:nvPr>
        </p:nvSpPr>
        <p:spPr>
          <a:xfrm>
            <a:off x="351050" y="196225"/>
            <a:ext cx="10583400" cy="1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Black"/>
              <a:buNone/>
            </a:pPr>
            <a:r>
              <a:rPr lang="fi-FI" dirty="0" smtClean="0"/>
              <a:t>Lukuvinkkejä Instagramissa</a:t>
            </a:r>
            <a:endParaRPr dirty="0"/>
          </a:p>
        </p:txBody>
      </p:sp>
      <p:sp>
        <p:nvSpPr>
          <p:cNvPr id="505" name="Google Shape;505;p73"/>
          <p:cNvSpPr txBox="1">
            <a:spLocks noGrp="1"/>
          </p:cNvSpPr>
          <p:nvPr>
            <p:ph type="body" idx="1"/>
          </p:nvPr>
        </p:nvSpPr>
        <p:spPr>
          <a:xfrm>
            <a:off x="351050" y="785091"/>
            <a:ext cx="8802186" cy="462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fi-FI" sz="2000" dirty="0" smtClean="0">
                <a:solidFill>
                  <a:srgbClr val="000000"/>
                </a:solidFill>
              </a:rPr>
              <a:t>Usein visuaalisesti hyvin kauniita ja harkittuja, sisällöt olleet tähän asti enimmäkseen kirja-arvosteluita</a:t>
            </a:r>
            <a:br>
              <a:rPr lang="fi-FI" sz="2000" dirty="0" smtClean="0">
                <a:solidFill>
                  <a:srgbClr val="000000"/>
                </a:solidFill>
              </a:rPr>
            </a:b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Char char="•"/>
            </a:pPr>
            <a:r>
              <a:rPr lang="fi-FI" sz="2000" dirty="0" smtClean="0">
                <a:solidFill>
                  <a:srgbClr val="2E2E2E"/>
                </a:solidFill>
              </a:rPr>
              <a:t>Uusi, rennompi ja kevyempi ote saanut </a:t>
            </a:r>
            <a:br>
              <a:rPr lang="fi-FI" sz="2000" dirty="0" smtClean="0">
                <a:solidFill>
                  <a:srgbClr val="2E2E2E"/>
                </a:solidFill>
              </a:rPr>
            </a:br>
            <a:r>
              <a:rPr lang="fi-FI" sz="2000" dirty="0" smtClean="0">
                <a:solidFill>
                  <a:srgbClr val="2E2E2E"/>
                </a:solidFill>
              </a:rPr>
              <a:t>hyvän vastaanoton!</a:t>
            </a:r>
            <a:br>
              <a:rPr lang="fi-FI" sz="2000" dirty="0" smtClean="0">
                <a:solidFill>
                  <a:srgbClr val="2E2E2E"/>
                </a:solidFill>
              </a:rPr>
            </a:br>
            <a:endParaRPr lang="fi-FI" sz="2000" dirty="0">
              <a:solidFill>
                <a:srgbClr val="2E2E2E"/>
              </a:solidFill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Char char="•"/>
            </a:pPr>
            <a:r>
              <a:rPr lang="fi-FI" sz="2000" dirty="0" smtClean="0">
                <a:solidFill>
                  <a:srgbClr val="2E2E2E"/>
                </a:solidFill>
              </a:rPr>
              <a:t>Lukuretriitissä neljä tekijää, </a:t>
            </a:r>
            <a:br>
              <a:rPr lang="fi-FI" sz="2000" dirty="0" smtClean="0">
                <a:solidFill>
                  <a:srgbClr val="2E2E2E"/>
                </a:solidFill>
              </a:rPr>
            </a:br>
            <a:r>
              <a:rPr lang="fi-FI" sz="2000" dirty="0" smtClean="0">
                <a:solidFill>
                  <a:srgbClr val="2E2E2E"/>
                </a:solidFill>
              </a:rPr>
              <a:t>jokainen laatii sisältöä omalla tyylillään</a:t>
            </a:r>
            <a:br>
              <a:rPr lang="fi-FI" sz="2000" dirty="0" smtClean="0">
                <a:solidFill>
                  <a:srgbClr val="2E2E2E"/>
                </a:solidFill>
              </a:rPr>
            </a:br>
            <a:endParaRPr lang="fi-FI" sz="2000" dirty="0" smtClean="0">
              <a:solidFill>
                <a:srgbClr val="2E2E2E"/>
              </a:solidFill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Char char="•"/>
            </a:pPr>
            <a:r>
              <a:rPr lang="fi-FI" sz="2000" dirty="0">
                <a:solidFill>
                  <a:srgbClr val="2E2E2E"/>
                </a:solidFill>
              </a:rPr>
              <a:t>S</a:t>
            </a:r>
            <a:r>
              <a:rPr lang="fi-FI" sz="2000" dirty="0" smtClean="0">
                <a:solidFill>
                  <a:srgbClr val="2E2E2E"/>
                </a:solidFill>
              </a:rPr>
              <a:t>uosituksia, erilaisten kirjamakujen avaamista, </a:t>
            </a:r>
            <a:br>
              <a:rPr lang="fi-FI" sz="2000" dirty="0" smtClean="0">
                <a:solidFill>
                  <a:srgbClr val="2E2E2E"/>
                </a:solidFill>
              </a:rPr>
            </a:br>
            <a:r>
              <a:rPr lang="fi-FI" sz="2000" dirty="0" smtClean="0">
                <a:solidFill>
                  <a:srgbClr val="2E2E2E"/>
                </a:solidFill>
              </a:rPr>
              <a:t>yleisön osallistamista</a:t>
            </a:r>
            <a:br>
              <a:rPr lang="fi-FI" sz="2000" dirty="0" smtClean="0">
                <a:solidFill>
                  <a:srgbClr val="2E2E2E"/>
                </a:solidFill>
              </a:rPr>
            </a:br>
            <a:endParaRPr lang="fi-FI" sz="2000" dirty="0" smtClean="0">
              <a:solidFill>
                <a:srgbClr val="2E2E2E"/>
              </a:solidFill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Char char="•"/>
            </a:pPr>
            <a:r>
              <a:rPr lang="fi-FI" sz="2000" dirty="0" smtClean="0">
                <a:solidFill>
                  <a:srgbClr val="2E2E2E"/>
                </a:solidFill>
              </a:rPr>
              <a:t>Mekaaninen arvostelu hiipumassa, kirjojen herättämät tunteet nousussa!</a:t>
            </a:r>
            <a:endParaRPr sz="2000" dirty="0">
              <a:solidFill>
                <a:srgbClr val="2E2E2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 dirty="0">
                <a:solidFill>
                  <a:srgbClr val="2E2E2E"/>
                </a:solidFill>
              </a:rPr>
              <a:t> </a:t>
            </a:r>
            <a:endParaRPr sz="2000" dirty="0">
              <a:solidFill>
                <a:srgbClr val="2E2E2E"/>
              </a:solidFill>
            </a:endParaRPr>
          </a:p>
        </p:txBody>
      </p:sp>
      <p:sp>
        <p:nvSpPr>
          <p:cNvPr id="506" name="Google Shape;506;p7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39" y="2176188"/>
            <a:ext cx="3804241" cy="27997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3"/>
          <p:cNvSpPr txBox="1">
            <a:spLocks noGrp="1"/>
          </p:cNvSpPr>
          <p:nvPr>
            <p:ph type="title"/>
          </p:nvPr>
        </p:nvSpPr>
        <p:spPr>
          <a:xfrm>
            <a:off x="351050" y="196225"/>
            <a:ext cx="10583400" cy="1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Black"/>
              <a:buNone/>
            </a:pPr>
            <a:r>
              <a:rPr lang="fi-FI" dirty="0" smtClean="0"/>
              <a:t>Lukuvinkkejä Instagramissa</a:t>
            </a:r>
            <a:endParaRPr dirty="0"/>
          </a:p>
        </p:txBody>
      </p:sp>
      <p:sp>
        <p:nvSpPr>
          <p:cNvPr id="505" name="Google Shape;505;p73"/>
          <p:cNvSpPr txBox="1">
            <a:spLocks noGrp="1"/>
          </p:cNvSpPr>
          <p:nvPr>
            <p:ph type="body" idx="1"/>
          </p:nvPr>
        </p:nvSpPr>
        <p:spPr>
          <a:xfrm>
            <a:off x="351050" y="785091"/>
            <a:ext cx="8802186" cy="462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fi-FI" sz="2000" dirty="0" smtClean="0">
                <a:solidFill>
                  <a:srgbClr val="000000"/>
                </a:solidFill>
              </a:rPr>
              <a:t>Instagramin tarina-ominaisuus toimii vinkkauksissa hyvin!</a:t>
            </a:r>
            <a:br>
              <a:rPr lang="fi-FI" sz="2000" dirty="0" smtClean="0">
                <a:solidFill>
                  <a:srgbClr val="000000"/>
                </a:solidFill>
              </a:rPr>
            </a:br>
            <a:endParaRPr sz="20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Char char="•"/>
            </a:pPr>
            <a:r>
              <a:rPr lang="fi-FI" sz="2000" dirty="0" smtClean="0">
                <a:solidFill>
                  <a:srgbClr val="2E2E2E"/>
                </a:solidFill>
              </a:rPr>
              <a:t>Vinkkaajasta tulee yleisölle tuttu: tarinoita tehdään omilla kasvoilla, omalla tyylillä</a:t>
            </a:r>
            <a:br>
              <a:rPr lang="fi-FI" sz="2000" dirty="0" smtClean="0">
                <a:solidFill>
                  <a:srgbClr val="2E2E2E"/>
                </a:solidFill>
              </a:rPr>
            </a:br>
            <a:endParaRPr lang="fi-FI" sz="2000" dirty="0" smtClean="0">
              <a:solidFill>
                <a:srgbClr val="2E2E2E"/>
              </a:solidFill>
            </a:endParaRPr>
          </a:p>
          <a:p>
            <a:pPr lvl="0">
              <a:lnSpc>
                <a:spcPct val="125000"/>
              </a:lnSpc>
              <a:buClr>
                <a:srgbClr val="2E2E2E"/>
              </a:buClr>
            </a:pPr>
            <a:r>
              <a:rPr lang="fi-FI" sz="2000" dirty="0" smtClean="0">
                <a:solidFill>
                  <a:srgbClr val="2E2E2E"/>
                </a:solidFill>
              </a:rPr>
              <a:t>Kirjoja kannattaa vinkata yhdellä kerralla 2</a:t>
            </a:r>
            <a:r>
              <a:rPr lang="fi-FI" sz="2000" dirty="0" smtClean="0"/>
              <a:t>–</a:t>
            </a:r>
            <a:r>
              <a:rPr lang="fi-FI" sz="2000" dirty="0" smtClean="0">
                <a:solidFill>
                  <a:srgbClr val="2E2E2E"/>
                </a:solidFill>
              </a:rPr>
              <a:t>5, liian pitkät tarinat eivät toimi</a:t>
            </a:r>
            <a:br>
              <a:rPr lang="fi-FI" sz="2000" dirty="0" smtClean="0">
                <a:solidFill>
                  <a:srgbClr val="2E2E2E"/>
                </a:solidFill>
              </a:rPr>
            </a:br>
            <a:endParaRPr lang="fi-FI" sz="2000" dirty="0" smtClean="0">
              <a:solidFill>
                <a:srgbClr val="2E2E2E"/>
              </a:solidFill>
            </a:endParaRPr>
          </a:p>
          <a:p>
            <a:pPr lvl="0">
              <a:lnSpc>
                <a:spcPct val="125000"/>
              </a:lnSpc>
              <a:buClr>
                <a:srgbClr val="2E2E2E"/>
              </a:buClr>
            </a:pPr>
            <a:r>
              <a:rPr lang="fi-FI" sz="2000" dirty="0" smtClean="0">
                <a:solidFill>
                  <a:srgbClr val="2E2E2E"/>
                </a:solidFill>
              </a:rPr>
              <a:t>Kirjasunnuntain toteuttaminen vie tällä hetkellä 2</a:t>
            </a:r>
            <a:r>
              <a:rPr lang="fi-FI" sz="2000" dirty="0" smtClean="0"/>
              <a:t>–</a:t>
            </a:r>
            <a:r>
              <a:rPr lang="fi-FI" sz="2000" dirty="0" smtClean="0">
                <a:solidFill>
                  <a:srgbClr val="2E2E2E"/>
                </a:solidFill>
              </a:rPr>
              <a:t>4 tuntia</a:t>
            </a:r>
            <a:br>
              <a:rPr lang="fi-FI" sz="2000" dirty="0" smtClean="0">
                <a:solidFill>
                  <a:srgbClr val="2E2E2E"/>
                </a:solidFill>
              </a:rPr>
            </a:br>
            <a:endParaRPr lang="fi-FI" sz="2000" dirty="0">
              <a:solidFill>
                <a:srgbClr val="2E2E2E"/>
              </a:solidFill>
            </a:endParaRPr>
          </a:p>
          <a:p>
            <a:pPr lvl="0">
              <a:lnSpc>
                <a:spcPct val="125000"/>
              </a:lnSpc>
              <a:buClr>
                <a:srgbClr val="2E2E2E"/>
              </a:buClr>
            </a:pPr>
            <a:r>
              <a:rPr lang="fi-FI" sz="2000" dirty="0" smtClean="0">
                <a:solidFill>
                  <a:srgbClr val="2E2E2E"/>
                </a:solidFill>
              </a:rPr>
              <a:t>Katsojia noin 800</a:t>
            </a:r>
            <a:r>
              <a:rPr lang="fi-FI" sz="2000" dirty="0" smtClean="0"/>
              <a:t>–</a:t>
            </a:r>
            <a:r>
              <a:rPr lang="fi-FI" sz="2000" dirty="0" smtClean="0">
                <a:solidFill>
                  <a:srgbClr val="2E2E2E"/>
                </a:solidFill>
              </a:rPr>
              <a:t>1000/vinkkaus</a:t>
            </a:r>
            <a:br>
              <a:rPr lang="fi-FI" sz="2000" dirty="0" smtClean="0">
                <a:solidFill>
                  <a:srgbClr val="2E2E2E"/>
                </a:solidFill>
              </a:rPr>
            </a:br>
            <a:endParaRPr lang="fi-FI" sz="2000" dirty="0" smtClean="0">
              <a:solidFill>
                <a:srgbClr val="2E2E2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 dirty="0" smtClean="0">
                <a:solidFill>
                  <a:srgbClr val="2E2E2E"/>
                </a:solidFill>
              </a:rPr>
              <a:t> </a:t>
            </a:r>
            <a:endParaRPr sz="2000" dirty="0">
              <a:solidFill>
                <a:srgbClr val="2E2E2E"/>
              </a:solidFill>
            </a:endParaRPr>
          </a:p>
        </p:txBody>
      </p:sp>
      <p:sp>
        <p:nvSpPr>
          <p:cNvPr id="506" name="Google Shape;506;p7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2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2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Black"/>
              <a:buNone/>
            </a:pPr>
            <a:r>
              <a:rPr lang="fi-FI" sz="3600" dirty="0" err="1" smtClean="0"/>
              <a:t>Kirjatwitter</a:t>
            </a:r>
            <a:endParaRPr sz="3600" dirty="0"/>
          </a:p>
        </p:txBody>
      </p:sp>
      <p:sp>
        <p:nvSpPr>
          <p:cNvPr id="497" name="Google Shape;497;p72"/>
          <p:cNvSpPr txBox="1">
            <a:spLocks noGrp="1"/>
          </p:cNvSpPr>
          <p:nvPr>
            <p:ph type="body" idx="1"/>
          </p:nvPr>
        </p:nvSpPr>
        <p:spPr>
          <a:xfrm>
            <a:off x="626350" y="1118550"/>
            <a:ext cx="70386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 smtClean="0"/>
              <a:t>Toimii parhaiten henkilövetoisena: </a:t>
            </a:r>
            <a:br>
              <a:rPr lang="fi-FI" sz="2400" dirty="0" smtClean="0"/>
            </a:br>
            <a:r>
              <a:rPr lang="fi-FI" sz="2400" dirty="0" smtClean="0"/>
              <a:t>kun henkilö ja kirjasto </a:t>
            </a:r>
            <a:r>
              <a:rPr lang="fi-FI" sz="2400" dirty="0" err="1" smtClean="0"/>
              <a:t>twiittaavat</a:t>
            </a:r>
            <a:r>
              <a:rPr lang="fi-FI" sz="2400" dirty="0" smtClean="0"/>
              <a:t> samasta </a:t>
            </a:r>
            <a:br>
              <a:rPr lang="fi-FI" sz="2400" dirty="0" smtClean="0"/>
            </a:br>
            <a:r>
              <a:rPr lang="fi-FI" sz="2400" dirty="0" smtClean="0"/>
              <a:t>asiasta, saa henkilön </a:t>
            </a:r>
            <a:r>
              <a:rPr lang="fi-FI" sz="2400" dirty="0" err="1" smtClean="0"/>
              <a:t>twiitti</a:t>
            </a:r>
            <a:r>
              <a:rPr lang="fi-FI" sz="2400" dirty="0" smtClean="0"/>
              <a:t> lähes aina </a:t>
            </a:r>
            <a:br>
              <a:rPr lang="fi-FI" sz="2400" dirty="0" smtClean="0"/>
            </a:br>
            <a:r>
              <a:rPr lang="fi-FI" sz="2400" dirty="0" smtClean="0"/>
              <a:t>enemmän näkyvyyttä</a:t>
            </a:r>
            <a:br>
              <a:rPr lang="fi-FI" sz="2400" dirty="0" smtClean="0"/>
            </a:br>
            <a:endParaRPr sz="2400" dirty="0"/>
          </a:p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 smtClean="0"/>
              <a:t>Erityisen hyvä ilmiöiden ja kampanjoiden luomiseen</a:t>
            </a:r>
            <a:br>
              <a:rPr lang="fi-FI" sz="2400" dirty="0" smtClean="0"/>
            </a:br>
            <a:endParaRPr lang="fi-FI" sz="2400" dirty="0" smtClean="0"/>
          </a:p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 smtClean="0"/>
              <a:t>Henkilökohtaisuus on plussaa – omia </a:t>
            </a:r>
            <a:br>
              <a:rPr lang="fi-FI" sz="2400" dirty="0" smtClean="0"/>
            </a:br>
            <a:r>
              <a:rPr lang="fi-FI" sz="2400" dirty="0" smtClean="0"/>
              <a:t>kokemuksia, tunteita ja ajatuksia saa</a:t>
            </a:r>
            <a:br>
              <a:rPr lang="fi-FI" sz="2400" dirty="0" smtClean="0"/>
            </a:br>
            <a:r>
              <a:rPr lang="fi-FI" sz="2400" dirty="0" smtClean="0"/>
              <a:t>ja kannattaa jakaa!</a:t>
            </a:r>
            <a:br>
              <a:rPr lang="fi-FI" sz="2400" dirty="0" smtClean="0"/>
            </a:br>
            <a:endParaRPr lang="fi-FI" sz="2400" dirty="0" smtClean="0"/>
          </a:p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 smtClean="0"/>
              <a:t>Erittäin helppo jakaa kirjavinkkejä!</a:t>
            </a:r>
          </a:p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22860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dirty="0"/>
          </a:p>
        </p:txBody>
      </p:sp>
      <p:sp>
        <p:nvSpPr>
          <p:cNvPr id="498" name="Google Shape;498;p72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61" y="1349062"/>
            <a:ext cx="3931138" cy="3213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4"/>
          <p:cNvSpPr txBox="1">
            <a:spLocks noGrp="1"/>
          </p:cNvSpPr>
          <p:nvPr>
            <p:ph type="title"/>
          </p:nvPr>
        </p:nvSpPr>
        <p:spPr>
          <a:xfrm>
            <a:off x="351050" y="196225"/>
            <a:ext cx="6581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 Black"/>
              <a:buNone/>
            </a:pPr>
            <a:r>
              <a:rPr lang="fi-FI" sz="3600" dirty="0" err="1" smtClean="0"/>
              <a:t>Kirjatwitter</a:t>
            </a:r>
            <a:endParaRPr sz="3600" dirty="0"/>
          </a:p>
        </p:txBody>
      </p:sp>
      <p:sp>
        <p:nvSpPr>
          <p:cNvPr id="513" name="Google Shape;513;p74"/>
          <p:cNvSpPr txBox="1">
            <a:spLocks noGrp="1"/>
          </p:cNvSpPr>
          <p:nvPr>
            <p:ph type="body" idx="1"/>
          </p:nvPr>
        </p:nvSpPr>
        <p:spPr>
          <a:xfrm>
            <a:off x="471556" y="983725"/>
            <a:ext cx="71970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2250">
              <a:buSzPts val="2400"/>
            </a:pPr>
            <a:r>
              <a:rPr lang="fi-FI" sz="1800" dirty="0"/>
              <a:t>Lyhyet, napakat </a:t>
            </a:r>
            <a:r>
              <a:rPr lang="fi-FI" sz="1800" dirty="0" err="1"/>
              <a:t>twiitit</a:t>
            </a:r>
            <a:r>
              <a:rPr lang="fi-FI" sz="1800" dirty="0"/>
              <a:t> toimivat! Huomaa merkkiraja</a:t>
            </a:r>
            <a:r>
              <a:rPr lang="fi-FI" sz="1800" dirty="0" smtClean="0"/>
              <a:t>:</a:t>
            </a:r>
            <a:br>
              <a:rPr lang="fi-FI" sz="1800" dirty="0" smtClean="0"/>
            </a:br>
            <a:r>
              <a:rPr lang="fi-FI" sz="1800" dirty="0" smtClean="0"/>
              <a:t>jos </a:t>
            </a:r>
            <a:r>
              <a:rPr lang="fi-FI" sz="1800" dirty="0"/>
              <a:t>teet aiheesta ketjun, pidä </a:t>
            </a:r>
            <a:r>
              <a:rPr lang="fi-FI" sz="1800" dirty="0" smtClean="0"/>
              <a:t>huoli, </a:t>
            </a:r>
            <a:r>
              <a:rPr lang="fi-FI" sz="1800" dirty="0"/>
              <a:t>että uusi </a:t>
            </a:r>
            <a:r>
              <a:rPr lang="fi-FI" sz="1800" dirty="0" err="1"/>
              <a:t>twiitti</a:t>
            </a:r>
            <a:r>
              <a:rPr lang="fi-FI" sz="1800" dirty="0"/>
              <a:t>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alkaa </a:t>
            </a:r>
            <a:r>
              <a:rPr lang="fi-FI" sz="1800" dirty="0"/>
              <a:t>kokonaisella lauseella!</a:t>
            </a:r>
            <a:br>
              <a:rPr lang="fi-FI" sz="1800" dirty="0"/>
            </a:br>
            <a:endParaRPr lang="fi-FI" sz="1800" dirty="0"/>
          </a:p>
          <a:p>
            <a:pPr marL="228600" lvl="0" indent="-222250">
              <a:buSzPts val="2400"/>
            </a:pPr>
            <a:r>
              <a:rPr lang="fi-FI" sz="1800" dirty="0"/>
              <a:t>Ajan ilmiöiden seuraaminen</a:t>
            </a:r>
            <a:r>
              <a:rPr lang="fi-FI" sz="1800" dirty="0" smtClean="0"/>
              <a:t>: rohkeasti </a:t>
            </a:r>
            <a:r>
              <a:rPr lang="fi-FI" sz="1800" dirty="0"/>
              <a:t>mukaan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keskusteluihin</a:t>
            </a:r>
            <a:r>
              <a:rPr lang="fi-FI" sz="1800" dirty="0"/>
              <a:t>, </a:t>
            </a:r>
            <a:r>
              <a:rPr lang="fi-FI" sz="1800" dirty="0" smtClean="0"/>
              <a:t>kantaaottavuus on hyvä asia.</a:t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222250">
              <a:buSzPts val="2400"/>
            </a:pPr>
            <a:r>
              <a:rPr lang="fi-FI" sz="1800" dirty="0" smtClean="0"/>
              <a:t>Palveluita kannattaa tuoda esiin henkilöiden kautta:</a:t>
            </a:r>
            <a:br>
              <a:rPr lang="fi-FI" sz="1800" dirty="0" smtClean="0"/>
            </a:br>
            <a:r>
              <a:rPr lang="fi-FI" sz="1800" dirty="0" smtClean="0"/>
              <a:t> ”Asiakas </a:t>
            </a:r>
            <a:r>
              <a:rPr lang="fi-FI" sz="1800" dirty="0"/>
              <a:t>tiedusteli, voiko meiltä lainata</a:t>
            </a:r>
            <a:r>
              <a:rPr lang="fi-FI" sz="1800" dirty="0" smtClean="0"/>
              <a:t>…”</a:t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222250">
              <a:buSzPts val="2400"/>
            </a:pPr>
            <a:r>
              <a:rPr lang="fi-FI" sz="1800" dirty="0" smtClean="0"/>
              <a:t>Asiakkaasta ei saa kirjoittaa tunnistettavasti. Muuttele aikamääreitä, puhu yleistermeillä (henkilö, asiakas, lapsi)</a:t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222250">
              <a:buSzPts val="2400"/>
            </a:pPr>
            <a:r>
              <a:rPr lang="fi-FI" sz="1800" dirty="0" smtClean="0"/>
              <a:t>Jos </a:t>
            </a:r>
            <a:r>
              <a:rPr lang="fi-FI" sz="1800" dirty="0" err="1" smtClean="0"/>
              <a:t>twiittaat</a:t>
            </a:r>
            <a:r>
              <a:rPr lang="fi-FI" sz="1800" dirty="0" smtClean="0"/>
              <a:t> kirjavinkkejä, muista </a:t>
            </a:r>
            <a:r>
              <a:rPr lang="fi-FI" sz="1800" dirty="0" err="1" smtClean="0"/>
              <a:t>tägätä</a:t>
            </a:r>
            <a:r>
              <a:rPr lang="fi-FI" sz="1800" dirty="0" smtClean="0"/>
              <a:t> mukaan esimerkiksi kustantamo tai kirjailija </a:t>
            </a:r>
            <a:r>
              <a:rPr lang="fi-FI" sz="1800" dirty="0" smtClean="0">
                <a:sym typeface="Wingdings" panose="05000000000000000000" pitchFamily="2" charset="2"/>
              </a:rPr>
              <a:t></a:t>
            </a:r>
            <a:r>
              <a:rPr lang="fi-FI" sz="1800" dirty="0" smtClean="0"/>
              <a:t> lisää näyttökertoja!</a:t>
            </a:r>
            <a:br>
              <a:rPr lang="fi-FI" sz="1800" dirty="0" smtClean="0"/>
            </a:br>
            <a:endParaRPr lang="fi-FI" sz="1800" dirty="0" smtClean="0"/>
          </a:p>
          <a:p>
            <a:pPr marL="228600" lvl="0" indent="-222250">
              <a:buSzPts val="2400"/>
            </a:pPr>
            <a:r>
              <a:rPr lang="fi-FI" sz="1800" dirty="0" smtClean="0"/>
              <a:t>Muista: ihmiset haluavat jo valmiiksi rakastaa kirjoja ja kirjastoja!</a:t>
            </a:r>
            <a:br>
              <a:rPr lang="fi-FI" sz="1800" dirty="0" smtClean="0"/>
            </a:br>
            <a:r>
              <a:rPr lang="fi-FI" sz="1800" dirty="0" smtClean="0"/>
              <a:t> – me vain teemme sen helpommaksi </a:t>
            </a:r>
            <a:r>
              <a:rPr lang="fi-FI" sz="1800" dirty="0" smtClean="0">
                <a:sym typeface="Wingdings" panose="05000000000000000000" pitchFamily="2" charset="2"/>
              </a:rPr>
              <a:t> </a:t>
            </a: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 smtClean="0"/>
          </a:p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1800" dirty="0"/>
          </a:p>
          <a:p>
            <a:pPr marL="22860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dirty="0"/>
          </a:p>
        </p:txBody>
      </p:sp>
      <p:sp>
        <p:nvSpPr>
          <p:cNvPr id="514" name="Google Shape;514;p7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53" y="196225"/>
            <a:ext cx="4589053" cy="3504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KI-bussi">
  <a:themeElements>
    <a:clrScheme name="H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KI-perus">
  <a:themeElements>
    <a:clrScheme name="H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120</Words>
  <Application>Microsoft Office PowerPoint</Application>
  <PresentationFormat>Laajakuva</PresentationFormat>
  <Paragraphs>94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 Black</vt:lpstr>
      <vt:lpstr>Arial</vt:lpstr>
      <vt:lpstr>Calibri</vt:lpstr>
      <vt:lpstr>Wingdings</vt:lpstr>
      <vt:lpstr>HKI-bussi</vt:lpstr>
      <vt:lpstr>HKI-perus</vt:lpstr>
      <vt:lpstr>Lukuaktivistina kirjastossa</vt:lpstr>
      <vt:lpstr>Helsingin kaupunginkirjaston LaNu-työ</vt:lpstr>
      <vt:lpstr>Mitä on lukuaktivismi?</vt:lpstr>
      <vt:lpstr>Kirjatube – lukuvinkkausta YouTuben avulla</vt:lpstr>
      <vt:lpstr>Podcastit lukemisesta</vt:lpstr>
      <vt:lpstr>Lukuvinkkejä Instagramissa</vt:lpstr>
      <vt:lpstr>Lukuvinkkejä Instagramissa</vt:lpstr>
      <vt:lpstr>Kirjatwitter</vt:lpstr>
      <vt:lpstr>Kirjatwitter</vt:lpstr>
      <vt:lpstr>Mistä aloittaa?</vt:lpstr>
      <vt:lpstr>Ketä seurata?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Laajasalon ja Herttoniemen kirjastot </dc:title>
  <dc:creator>Tulivirta Henriika</dc:creator>
  <cp:lastModifiedBy>YHT_laajis</cp:lastModifiedBy>
  <cp:revision>44</cp:revision>
  <dcterms:modified xsi:type="dcterms:W3CDTF">2019-11-18T08:24:30Z</dcterms:modified>
</cp:coreProperties>
</file>