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Montserrat"/>
      <p:regular r:id="rId28"/>
      <p:bold r:id="rId29"/>
      <p:italic r:id="rId30"/>
      <p:boldItalic r:id="rId31"/>
    </p:embeddedFont>
    <p:embeddedFont>
      <p:font typeface="Montserrat Black"/>
      <p:bold r:id="rId32"/>
      <p:boldItalic r:id="rId33"/>
    </p:embeddedFont>
    <p:embeddedFont>
      <p:font typeface="Montserrat Light"/>
      <p:regular r:id="rId34"/>
      <p:bold r:id="rId35"/>
      <p:italic r:id="rId36"/>
      <p:boldItalic r:id="rId37"/>
    </p:embeddedFont>
    <p:embeddedFont>
      <p:font typeface="Montserrat ExtraLight"/>
      <p:regular r:id="rId38"/>
      <p:bold r:id="rId39"/>
      <p:italic r:id="rId40"/>
      <p:boldItalic r:id="rId41"/>
    </p:embeddedFont>
    <p:embeddedFont>
      <p:font typeface="Montserrat ExtraBold"/>
      <p:bold r:id="rId42"/>
      <p:boldItalic r:id="rId43"/>
    </p:embeddedFont>
    <p:embeddedFont>
      <p:font typeface="Montserrat Thin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Light-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ExtraBold-bold.fntdata"/><Relationship Id="rId41" Type="http://schemas.openxmlformats.org/officeDocument/2006/relationships/font" Target="fonts/MontserratExtraLight-boldItalic.fntdata"/><Relationship Id="rId22" Type="http://schemas.openxmlformats.org/officeDocument/2006/relationships/slide" Target="slides/slide17.xml"/><Relationship Id="rId44" Type="http://schemas.openxmlformats.org/officeDocument/2006/relationships/font" Target="fonts/MontserratThin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ExtraBold-boldItalic.fntdata"/><Relationship Id="rId24" Type="http://schemas.openxmlformats.org/officeDocument/2006/relationships/slide" Target="slides/slide19.xml"/><Relationship Id="rId46" Type="http://schemas.openxmlformats.org/officeDocument/2006/relationships/font" Target="fonts/MontserratThin-italic.fntdata"/><Relationship Id="rId23" Type="http://schemas.openxmlformats.org/officeDocument/2006/relationships/slide" Target="slides/slide18.xml"/><Relationship Id="rId45" Type="http://schemas.openxmlformats.org/officeDocument/2006/relationships/font" Target="fonts/MontserratThin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MontserratThin-boldItalic.fntdata"/><Relationship Id="rId28" Type="http://schemas.openxmlformats.org/officeDocument/2006/relationships/font" Target="fonts/Montserra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Black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Black-bold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Light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ExtraLigh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Extra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2b1b219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42b1b219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42b1b2196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42b1b219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42b1b219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42b1b219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42b1b219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42b1b219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42b1b2196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42b1b219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42b1b2196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42b1b2196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42b1b2196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42b1b2196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2b1b2196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2b1b2196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42b1b2196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42b1b2196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438a10e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438a10e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2b1b219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42b1b219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c73884ea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c73884ea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2b1b2196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42b1b2196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c73884ea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c73884ea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73884e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c73884e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42b1b219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42b1b219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38a10eb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38a10e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2b1b219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2b1b219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2b1b219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42b1b219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42b1b219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42b1b219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2b1b219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2b1b219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oitus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Montserrat Black"/>
              <a:buNone/>
              <a:defRPr sz="5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Light"/>
              <a:buNone/>
              <a:defRPr sz="2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325" y="4505101"/>
            <a:ext cx="135416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2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Font typeface="Montserrat ExtraLight"/>
              <a:buNone/>
              <a:defRPr sz="46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55" name="Google Shape;5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teksti (perus)" type="tx">
  <p:cSld name="TITLE_AND_BODY">
    <p:bg>
      <p:bgPr>
        <a:solidFill>
          <a:srgbClr val="035EA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4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elkkä otsikko" type="titleOnly">
  <p:cSld name="TITLE_ONLY">
    <p:bg>
      <p:bgPr>
        <a:solidFill>
          <a:srgbClr val="DC8D8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ulla on pointti!">
  <p:cSld name="MAIN_POINT">
    <p:bg>
      <p:bgPr>
        <a:solidFill>
          <a:srgbClr val="C8FFAE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25" y="4505101"/>
            <a:ext cx="135416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so numero tai fakta">
  <p:cSld name="BIG_NUMBER">
    <p:bg>
      <p:bgPr>
        <a:solidFill>
          <a:srgbClr val="51D3B9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Montserrat Thin"/>
              <a:buNone/>
              <a:defRPr sz="12000">
                <a:solidFill>
                  <a:srgbClr val="000000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petus">
  <p:cSld name="BLANK_1">
    <p:bg>
      <p:bgPr>
        <a:solidFill>
          <a:srgbClr val="C8FFAE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325" y="4505101"/>
            <a:ext cx="135416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/>
        </p:nvSpPr>
        <p:spPr>
          <a:xfrm>
            <a:off x="314400" y="2553450"/>
            <a:ext cx="74673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Kiitos! Kysy meiltä lisää: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Koordinaattori Jarkko Rikkilä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Montserrat ExtraLight"/>
                <a:ea typeface="Montserrat ExtraLight"/>
                <a:cs typeface="Montserrat ExtraLight"/>
                <a:sym typeface="Montserrat ExtraLight"/>
              </a:rPr>
              <a:t>jarkko.rikkila@tampere.fi, 040 800 7828</a:t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Projektisuunnittelija Salla Hyökki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ExtraLight"/>
                <a:ea typeface="Montserrat ExtraLight"/>
                <a:cs typeface="Montserrat ExtraLight"/>
                <a:sym typeface="Montserrat ExtraLight"/>
              </a:rPr>
              <a:t>salla.hyokki@tampere.fi, 040 800 7821</a:t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314400" y="244125"/>
            <a:ext cx="74673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8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Käytä tunnistetta: #akepike</a:t>
            </a:r>
            <a:endParaRPr sz="4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2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Font typeface="Montserrat ExtraLight"/>
              <a:buNone/>
              <a:defRPr sz="46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teksti (perus)" type="tx">
  <p:cSld name="TITLE_AND_BODY">
    <p:bg>
      <p:bgPr>
        <a:solidFill>
          <a:srgbClr val="035EA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4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elkkä otsikko" type="titleOnly">
  <p:cSld name="TITLE_ONLY">
    <p:bg>
      <p:bgPr>
        <a:solidFill>
          <a:srgbClr val="DC8D80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ulla on pointti!">
  <p:cSld name="MAIN_POINT">
    <p:bg>
      <p:bgPr>
        <a:solidFill>
          <a:srgbClr val="C8FFAE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25" y="4505101"/>
            <a:ext cx="135416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so numero tai fakta">
  <p:cSld name="BIG_NUMBER">
    <p:bg>
      <p:bgPr>
        <a:solidFill>
          <a:srgbClr val="51D3B9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Montserrat Thin"/>
              <a:buNone/>
              <a:defRPr sz="12000">
                <a:solidFill>
                  <a:srgbClr val="000000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3350" y="4505100"/>
            <a:ext cx="1354126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petus">
  <p:cSld name="BLANK_1">
    <p:bg>
      <p:bgPr>
        <a:solidFill>
          <a:srgbClr val="C8FFAE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325" y="4505101"/>
            <a:ext cx="135416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/>
        </p:nvSpPr>
        <p:spPr>
          <a:xfrm>
            <a:off x="314400" y="2553450"/>
            <a:ext cx="74673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Kiitos! Kysy meiltä lisää: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Koordinaattori Jarkko Rikkilä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Montserrat ExtraLight"/>
                <a:ea typeface="Montserrat ExtraLight"/>
                <a:cs typeface="Montserrat ExtraLight"/>
                <a:sym typeface="Montserrat ExtraLight"/>
              </a:rPr>
              <a:t>jarkko.rikkila@tampere.fi, 040 800 7828</a:t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Projektisuunnittelija Salla Hyökki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ExtraLight"/>
                <a:ea typeface="Montserrat ExtraLight"/>
                <a:cs typeface="Montserrat ExtraLight"/>
                <a:sym typeface="Montserrat ExtraLight"/>
              </a:rPr>
              <a:t>salla.hyokki@tampere.fi, 040 800 7821</a:t>
            </a:r>
            <a:endParaRPr sz="16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314400" y="244125"/>
            <a:ext cx="74673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8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Käytä tunnistetta: #akepike</a:t>
            </a:r>
            <a:endParaRPr sz="4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kepike.fi</a:t>
            </a:r>
            <a:endParaRPr sz="17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oitus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Montserrat Black"/>
              <a:buNone/>
              <a:defRPr sz="5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Light"/>
              <a:buNone/>
              <a:defRPr sz="2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325" y="4505101"/>
            <a:ext cx="135416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/>
          <p:nvPr/>
        </p:nvSpPr>
        <p:spPr>
          <a:xfrm>
            <a:off x="6286500" y="4548175"/>
            <a:ext cx="1328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ExtraLight"/>
                <a:ea typeface="Montserrat ExtraLight"/>
                <a:cs typeface="Montserrat ExtraLight"/>
                <a:sym typeface="Montserrat ExtraLight"/>
              </a:rPr>
              <a:t>akepike.fi</a:t>
            </a:r>
            <a:endParaRPr sz="17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787D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787DD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kepike.fi/digi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“Slippery when wet” – digiajokortti motivoi oman osaamisen kehittämiseen </a:t>
            </a:r>
            <a:endParaRPr sz="3600"/>
          </a:p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311700" y="3078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Salla Hyökki, projektisuunnittelija</a:t>
            </a:r>
            <a:endParaRPr sz="18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Alueellinen kehittämistehtävä</a:t>
            </a:r>
            <a:endParaRPr sz="18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275" y="310900"/>
            <a:ext cx="6073450" cy="4079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66750" y="451650"/>
            <a:ext cx="8410500" cy="42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Mikä on digiajokortin tavoite?</a:t>
            </a:r>
            <a:br>
              <a:rPr lang="en" sz="1800"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– käyttää työssäni tarvittavia e-aineistoja ja e-palveluita</a:t>
            </a:r>
            <a:br>
              <a:rPr lang="en" sz="2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– käyttää erilaisia laitteita ja opastaa asiakkaita digiasioissa</a:t>
            </a:r>
            <a:br>
              <a:rPr lang="en" sz="2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– suunnitella ja tuottaa erilaisia monimediasisältöjä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0700"/>
            <a:ext cx="9144000" cy="646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Tutustu digiajokortin sivuihin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https://akepike.fi/digi/</a:t>
            </a:r>
            <a:r>
              <a:rPr lang="en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490250" y="450150"/>
            <a:ext cx="8291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Sivuilta löytyy: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Tietoa digiajokortin suorittamisesta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Linkit koulutusten sivuille ja ilmoittautumiseen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Tulostettava apukortti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Linkki kortin suorituslomakkeelle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Runsaasti muuta digitietoa ja digilinkkejä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Koulutusten materiaaleja ja syntyneitä vinkkejä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7" y="50225"/>
            <a:ext cx="9029326" cy="48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5"/>
          <p:cNvSpPr txBox="1"/>
          <p:nvPr/>
        </p:nvSpPr>
        <p:spPr>
          <a:xfrm>
            <a:off x="73800" y="219550"/>
            <a:ext cx="90702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Ajokorttipalkinnot odottavat digiosaajia!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6"/>
          <p:cNvSpPr/>
          <p:nvPr/>
        </p:nvSpPr>
        <p:spPr>
          <a:xfrm>
            <a:off x="766250" y="2585150"/>
            <a:ext cx="2785536" cy="2119284"/>
          </a:xfrm>
          <a:prstGeom prst="cloud">
            <a:avLst/>
          </a:prstGeom>
          <a:solidFill>
            <a:srgbClr val="1787DD"/>
          </a:solidFill>
          <a:ln>
            <a:noFill/>
          </a:ln>
          <a:effectLst>
            <a:reflection blurRad="0" dir="5400000" dist="38100" endA="0" endPos="69000" fadeDir="5400012" kx="0" rotWithShape="0" algn="bl" stA="41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6"/>
          <p:cNvSpPr txBox="1"/>
          <p:nvPr/>
        </p:nvSpPr>
        <p:spPr>
          <a:xfrm>
            <a:off x="972250" y="2951625"/>
            <a:ext cx="24903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Palkinto sisältää: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Muistikirjan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Kynän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Kaulanauhan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Digiosaaja-pinssin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27" y="0"/>
            <a:ext cx="78221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Miltä digi tuntuu?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>
            <p:ph type="title"/>
          </p:nvPr>
        </p:nvSpPr>
        <p:spPr>
          <a:xfrm>
            <a:off x="380700" y="683075"/>
            <a:ext cx="8520600" cy="3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Vuonna 2020 jatketaan digiajokortin kanssa!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Osiot pysyvät samoina, koulutusten sisällöissä saattaa olla muutoksia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0700"/>
            <a:ext cx="9144000" cy="646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EA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311700" y="1152475"/>
            <a:ext cx="8520600" cy="4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802" y="0"/>
            <a:ext cx="57903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2093" y="0"/>
            <a:ext cx="77915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00" y="31350"/>
            <a:ext cx="4271926" cy="49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900" y="81750"/>
            <a:ext cx="3659375" cy="449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Miksi Digi-Pike 2019?</a:t>
            </a:r>
            <a:endParaRPr/>
          </a:p>
        </p:txBody>
      </p:sp>
      <p:sp>
        <p:nvSpPr>
          <p:cNvPr id="118" name="Google Shape;118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52400"/>
            <a:ext cx="6451599" cy="48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490250" y="450150"/>
            <a:ext cx="8356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Mitä kysyttiin digikyselyssä?</a:t>
            </a:r>
            <a:endParaRPr sz="42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Kerro meille omat tarpeesi ja toiveesi koulutusten suhteen?</a:t>
            </a:r>
            <a:endParaRPr sz="24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Valitse oman osaamisesi kannalta sinulle tärkeimmät kehittämiskohteet?</a:t>
            </a:r>
            <a:endParaRPr sz="24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Mitä digiosaamiseen liittyviä taitoja itse tarvitset asiakaspalvelussa tai asiakkaiden opastamiseen?</a:t>
            </a:r>
            <a:endParaRPr sz="24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Mihin tulisi keskittyä?</a:t>
            </a:r>
            <a:endParaRPr sz="42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1. Kirjaston omat e-aineistot</a:t>
            </a:r>
            <a:endParaRPr sz="24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2. Sisällöntuotanto</a:t>
            </a:r>
            <a:endParaRPr sz="24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3. Mobiililaitteet</a:t>
            </a:r>
            <a:endParaRPr sz="24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4. Pelit</a:t>
            </a:r>
            <a:endParaRPr sz="24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5. Virtuaalitodellisuus</a:t>
            </a:r>
            <a:endParaRPr sz="24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6. Pilvipalvelut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Ke Slides 2019">
  <a:themeElements>
    <a:clrScheme name="Simple Light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1787DD"/>
      </a:accent1>
      <a:accent2>
        <a:srgbClr val="212121"/>
      </a:accent2>
      <a:accent3>
        <a:srgbClr val="78909C"/>
      </a:accent3>
      <a:accent4>
        <a:srgbClr val="DC8D80"/>
      </a:accent4>
      <a:accent5>
        <a:srgbClr val="51D3B9"/>
      </a:accent5>
      <a:accent6>
        <a:srgbClr val="C8FFAE"/>
      </a:accent6>
      <a:hlink>
        <a:srgbClr val="1787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iKe Slides 2019">
  <a:themeElements>
    <a:clrScheme name="Simple Light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1787DD"/>
      </a:accent1>
      <a:accent2>
        <a:srgbClr val="212121"/>
      </a:accent2>
      <a:accent3>
        <a:srgbClr val="78909C"/>
      </a:accent3>
      <a:accent4>
        <a:srgbClr val="DC8D80"/>
      </a:accent4>
      <a:accent5>
        <a:srgbClr val="51D3B9"/>
      </a:accent5>
      <a:accent6>
        <a:srgbClr val="C8FFAE"/>
      </a:accent6>
      <a:hlink>
        <a:srgbClr val="1787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