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538828-2B7E-974B-AD54-95200BB5D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BCB78A-93BD-3C45-A187-8A7F7C57A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F23C75-0B80-1844-B303-01C88E0C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EE08CB-A599-794F-9C11-7F46D415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AA60EAE-3FAB-0241-AA23-2090FA7A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39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D100F5-9930-FE49-B232-E3FAAACA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5BDE81B-6769-C945-AAEF-C471BCD0E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3C78DAE-51B0-AB4B-A111-02145A7B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5208C2-B9F3-D64D-B057-5B56CC381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7372CC-C908-D440-8E13-6BB14E51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362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DFC5376-8184-F543-A074-FC2AFB7A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BD62DB0-E6EF-D043-A534-0A48A4D13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808592-2C33-D24E-8083-678C75B9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6C6652-F0FA-DA42-A456-F0CFA358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9C501E-B243-964F-8CF9-CDF1F7381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637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6F81B0-5152-3C49-BBE8-7FFB783A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DBE83E-E8C2-F54E-B2C6-236260C82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C272DC-E222-414F-8027-5244A14D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CC50FF-5651-A240-8621-9934E441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36B8AD-7421-EB4D-B33E-FA6A8624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59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CBCD31-83B8-794E-9AAD-5009FEA0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4FB18C6-7503-E743-AEB1-F41760825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FD6ABD-3124-3743-A0E5-4AAFEEE1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843BE1-D0E9-274B-B9BE-3A96759E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C53E71-4778-044E-97B0-6228178E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96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E244F-A76E-514E-8771-8B221601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078D94-1B6C-A547-A815-242BA4601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9620B9-FDD9-C744-8CCA-FFB0ED369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FB2ED18-96AD-EB48-AF39-B097818F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F0ABE70-E169-4E48-A0F4-AC6B3FEF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0D9448-E478-8245-A13D-631D2789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42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A66E07-B8EE-5745-8121-4EA74033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8108D1-9300-5445-9679-B35D60B1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64A134A-A261-3049-BE19-5AD653E9D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BF3EDBE-8B4D-F445-8E61-6D70D8312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55ADD6B-608F-174A-9A85-62EE3FA4A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CD67325-E9FD-2C4B-8153-3C6293C8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2D743FD-6FF4-D240-BAD4-C44D9350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2BF621D-C5E5-3543-B88A-7E2E2F01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80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D166CE-5FEA-A847-8AFD-152893CDB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C3771B8-A159-6A48-B8AE-809F7BB1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5E06941-2A0E-1140-8722-7834B4DD9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F900BC-A184-7345-9047-B28B89B10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6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9DC4BF2-1FDD-5E48-804D-28EB80615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6DBF2F-5CB2-3645-A4A6-B4ED6CF8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9937599-8E1B-7F4C-8A49-36A9C9F4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345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743AD6-A159-394C-91B7-685C060C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BD9662-3169-1945-8088-2EB297C4F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D5E12F-31D6-9443-A4B6-319572585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157B57-56C8-9443-914F-08685759D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4165DDA-B6F3-9149-87E0-D0CBCE62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CDC401E-CF81-4344-B568-D22C38C9B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85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86FCEE-B7B7-4F42-8DBE-8F5DF378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2170E72-22E6-0841-8B27-03462E697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62CD9C-C72A-BD4B-8E21-635D0C1D0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FD3E26-A7C1-8041-AD95-32F1BE89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2D3D07-6317-1A49-90AA-F49A2181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3EC9B6-E106-384B-A8CB-E5112AB2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70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4258AD5-3536-8840-843B-AD115927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0EAC18-2C53-9E4C-AFB5-D26A9C40C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54240E-B22A-C24B-B62D-76FBAAEDF5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317-27B5-8042-BA8E-9855310BF3E8}" type="datetimeFigureOut">
              <a:rPr lang="fi-FI" smtClean="0"/>
              <a:t>12.5.2019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547D5C-D373-3D42-BB43-B61A27E34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951C85D-ADC4-E74F-8D73-3EB430407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4FF3-C2FC-5042-B9F4-B3C8E1C637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476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C63A22-91AA-F743-91FA-F3EB5748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67737" cy="3749676"/>
          </a:xfrm>
        </p:spPr>
        <p:txBody>
          <a:bodyPr>
            <a:normAutofit/>
          </a:bodyPr>
          <a:lstStyle/>
          <a:p>
            <a:pPr algn="ctr"/>
            <a:br>
              <a:rPr lang="fi-FI" sz="3200" dirty="0"/>
            </a:br>
            <a:br>
              <a:rPr lang="fi-FI" sz="3200" dirty="0"/>
            </a:br>
            <a:r>
              <a:rPr lang="fi-FI" sz="3200" dirty="0"/>
              <a:t>Mikko Lahtinen</a:t>
            </a:r>
            <a:br>
              <a:rPr lang="fi-FI" sz="3200" dirty="0"/>
            </a:br>
            <a:br>
              <a:rPr lang="fi-FI" dirty="0"/>
            </a:br>
            <a:r>
              <a:rPr lang="fi-FI" dirty="0"/>
              <a:t>Tunne itsesi! Poliittinen ja ideologinen valta aineistotyössä vaikuttavina tekijöinä</a:t>
            </a:r>
          </a:p>
        </p:txBody>
      </p:sp>
    </p:spTree>
    <p:extLst>
      <p:ext uri="{BB962C8B-B14F-4D97-AF65-F5344CB8AC3E}">
        <p14:creationId xmlns:p14="http://schemas.microsoft.com/office/powerpoint/2010/main" val="395562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8315F5-9CEE-204F-B50E-9CC66472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Ei kirja vaan kirjasto…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25C45C-7112-514C-9E66-4983E41A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Pointti</a:t>
            </a:r>
            <a:r>
              <a:rPr lang="fi-FI" dirty="0"/>
              <a:t>: Ei yksittäinen teosvalinta vaan yleinen kirjastoeetos ja kirjastosivistys ratkaisevat</a:t>
            </a:r>
          </a:p>
          <a:p>
            <a:r>
              <a:rPr lang="fi-FI" b="1" dirty="0"/>
              <a:t>Yleisten kirjastojen suhde yhteiskunnassa vaikuttaviin ideologioihin ja poliittisiin voimiin</a:t>
            </a:r>
            <a:r>
              <a:rPr lang="fi-FI" dirty="0"/>
              <a:t>: sääty-yhteiskunta – hyvinvointivaltio – ”hyvinvointiyhteiskunta” – uusautoritaarinen yhteiskunta</a:t>
            </a:r>
          </a:p>
          <a:p>
            <a:r>
              <a:rPr lang="fi-FI" b="1" dirty="0"/>
              <a:t>kirjastoideologian yhteys suomalaisen hyvinvointivaltion ja demokratian perinteeseen</a:t>
            </a:r>
            <a:r>
              <a:rPr lang="fi-FI" dirty="0"/>
              <a:t>: yleinen kirjasto hyvinvointivaltion jälkeläisenä, ilmauksena ja edistäjänä</a:t>
            </a:r>
          </a:p>
          <a:p>
            <a:r>
              <a:rPr lang="fi-FI" b="1" dirty="0"/>
              <a:t>Yleisen kirjaston uhkatekijät</a:t>
            </a:r>
            <a:r>
              <a:rPr lang="fi-FI" dirty="0"/>
              <a:t>: eivät taloudelliset resurssit vaan </a:t>
            </a:r>
            <a:r>
              <a:rPr lang="fi-FI" dirty="0" err="1"/>
              <a:t>yhteiskunnallis</a:t>
            </a:r>
            <a:r>
              <a:rPr lang="fi-FI" dirty="0"/>
              <a:t>-</a:t>
            </a:r>
            <a:r>
              <a:rPr lang="fi-FI" dirty="0" err="1"/>
              <a:t>poliittis</a:t>
            </a:r>
            <a:r>
              <a:rPr lang="fi-FI" dirty="0"/>
              <a:t>-kulttuuriset kehityskulut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045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9E237F-0890-5C4F-B718-2671E852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Tunne itsesi – kirjastointellektuaalisuus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EC9FF1-E142-D64F-A3E4-FD0C1208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2961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Kirjastosivistyksen luonne: kirjastoammattilainen eksperttinä – intellektuellina</a:t>
            </a:r>
          </a:p>
          <a:p>
            <a:r>
              <a:rPr lang="fi-FI" dirty="0"/>
              <a:t>Oman yhteiskunnallisen position tunnistaminen: ei ole olemassa neutraalia positiota</a:t>
            </a:r>
          </a:p>
          <a:p>
            <a:r>
              <a:rPr lang="fi-FI" dirty="0"/>
              <a:t>”Osaamisen” ja ”laadun” määritteleminen (Kirjastopolitiikka 2015)</a:t>
            </a:r>
          </a:p>
          <a:p>
            <a:r>
              <a:rPr lang="fi-FI" dirty="0"/>
              <a:t>Ammattilaisen suhde asiakkaisiin –&gt; Asiakas vai myös kanssaihminen?</a:t>
            </a:r>
          </a:p>
          <a:p>
            <a:r>
              <a:rPr lang="fi-FI" dirty="0"/>
              <a:t>Kirjastoalan hierarkiat ja valtasuhteet: kenen vastuu ja mistä?</a:t>
            </a:r>
          </a:p>
          <a:p>
            <a:r>
              <a:rPr lang="fi-FI" dirty="0"/>
              <a:t>Kirjastotyön reaktiivisuus, proaktiivisuus, aktiivisuus</a:t>
            </a:r>
          </a:p>
          <a:p>
            <a:r>
              <a:rPr lang="fi-FI" dirty="0"/>
              <a:t>Kirjastoalan koulutuksen sivistyselementit ja ideologiset ulottuvuudet –&gt; akateemisen sivistyksen muuttuva luonne 2000-luvulla (sivistysyliopiston alasajo, </a:t>
            </a:r>
            <a:r>
              <a:rPr lang="fi-FI" dirty="0" err="1"/>
              <a:t>managerismi</a:t>
            </a:r>
            <a:r>
              <a:rPr lang="fi-FI" dirty="0"/>
              <a:t>, markkinavoimaisuus)</a:t>
            </a:r>
          </a:p>
          <a:p>
            <a:r>
              <a:rPr lang="fi-FI" dirty="0"/>
              <a:t>Ajan yleisten kehityskulkujen tunnistaminen ja ymmärtäminen</a:t>
            </a:r>
          </a:p>
          <a:p>
            <a:r>
              <a:rPr lang="fi-FI" dirty="0"/>
              <a:t>Demokratian ja tasavertaisuuden periaatteet kirjastotyössä</a:t>
            </a:r>
          </a:p>
          <a:p>
            <a:r>
              <a:rPr lang="fi-FI" dirty="0"/>
              <a:t>Intellektuaalisen aktiivisuuden esteet ja mahdollisuudet: kysymys ammatti-identiteetistä </a:t>
            </a:r>
          </a:p>
          <a:p>
            <a:r>
              <a:rPr lang="fi-FI" dirty="0"/>
              <a:t>Tasavertaisuus, suvaitsevaisuus ja monikulttuurisuus ideologisina periaatteina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0682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AEEA1-57B5-0141-8932-DEC8F935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Kirjastopolitiikka 2015 </a:t>
            </a:r>
            <a:r>
              <a:rPr lang="fi-FI" dirty="0"/>
              <a:t>(OPM)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D1CE3-44FD-DC4E-B2D1-FF213B429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674"/>
            <a:ext cx="10515600" cy="4396289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Tieto – sivistys (perustuslain ”sivistykselliset perusoikeudet”)</a:t>
            </a:r>
          </a:p>
          <a:p>
            <a:r>
              <a:rPr lang="fi-FI" dirty="0"/>
              <a:t>Tiedonhallintataitoihin opastaminen ydintehtävä (painettu &amp; digit.)</a:t>
            </a:r>
          </a:p>
          <a:p>
            <a:r>
              <a:rPr lang="fi-FI" dirty="0"/>
              <a:t>Ammattilaisen osaamisalueita tiedonhallinta ja aineistonhankinta ja –valinta</a:t>
            </a:r>
          </a:p>
          <a:p>
            <a:r>
              <a:rPr lang="fi-FI" dirty="0"/>
              <a:t>Keskittyminen osaamiseen ja laatuun</a:t>
            </a:r>
          </a:p>
          <a:p>
            <a:r>
              <a:rPr lang="fi-FI" dirty="0"/>
              <a:t>Asiakaslähtöisyys ja asiakkaiden monenlaisuus</a:t>
            </a:r>
          </a:p>
          <a:p>
            <a:r>
              <a:rPr lang="fi-FI" dirty="0"/>
              <a:t>Kyky ymmärtää kansallista ja kansainvälistä kehitystä</a:t>
            </a:r>
          </a:p>
          <a:p>
            <a:r>
              <a:rPr lang="fi-FI" dirty="0"/>
              <a:t>Tiedon ja kulttuurin monipuolisuus</a:t>
            </a:r>
          </a:p>
          <a:p>
            <a:r>
              <a:rPr lang="fi-FI" dirty="0"/>
              <a:t>Profilointi ja erikoistuminen</a:t>
            </a:r>
          </a:p>
          <a:p>
            <a:r>
              <a:rPr lang="fi-FI" dirty="0"/>
              <a:t>Monipuolinen yliopistokoulutus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376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404B0D-4B6F-ED4C-B1DD-0AC5B7A8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E37972-1677-5449-AE8E-C8BEA4EC9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fi-FI" dirty="0"/>
              <a:t>Ydinkysymys ei ole yksittäisen teoksen tai tietosisällön valinta, vaan se, miten suomalainen yhteiskunta kokonaisuudessaan muuttuu ja miten tämä muutos vaikuttaa yleisten kirjastojen luonteeseen ja asemaan.</a:t>
            </a:r>
          </a:p>
        </p:txBody>
      </p:sp>
    </p:spTree>
    <p:extLst>
      <p:ext uri="{BB962C8B-B14F-4D97-AF65-F5344CB8AC3E}">
        <p14:creationId xmlns:p14="http://schemas.microsoft.com/office/powerpoint/2010/main" val="215796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247</Words>
  <Application>Microsoft Macintosh PowerPoint</Application>
  <PresentationFormat>Laajakuva</PresentationFormat>
  <Paragraphs>34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 Mikko Lahtinen  Tunne itsesi! Poliittinen ja ideologinen valta aineistotyössä vaikuttavina tekijöinä</vt:lpstr>
      <vt:lpstr>Ei kirja vaan kirjasto…</vt:lpstr>
      <vt:lpstr>Tunne itsesi – kirjastointellektuaalisuus</vt:lpstr>
      <vt:lpstr>Kirjastopolitiikka 2015 (OPM)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Lahtinen (TAU)</dc:creator>
  <cp:lastModifiedBy>Mikko Lahtinen (TAU)</cp:lastModifiedBy>
  <cp:revision>32</cp:revision>
  <dcterms:created xsi:type="dcterms:W3CDTF">2019-05-07T10:46:11Z</dcterms:created>
  <dcterms:modified xsi:type="dcterms:W3CDTF">2019-05-12T06:58:02Z</dcterms:modified>
</cp:coreProperties>
</file>