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301" r:id="rId5"/>
    <p:sldId id="378" r:id="rId6"/>
    <p:sldId id="348" r:id="rId7"/>
    <p:sldId id="349" r:id="rId8"/>
    <p:sldId id="373" r:id="rId9"/>
    <p:sldId id="374" r:id="rId10"/>
    <p:sldId id="375" r:id="rId11"/>
    <p:sldId id="376" r:id="rId12"/>
    <p:sldId id="379" r:id="rId13"/>
    <p:sldId id="377" r:id="rId14"/>
    <p:sldId id="363" r:id="rId15"/>
    <p:sldId id="380" r:id="rId16"/>
    <p:sldId id="385" r:id="rId17"/>
    <p:sldId id="383" r:id="rId18"/>
    <p:sldId id="386" r:id="rId19"/>
    <p:sldId id="362" r:id="rId20"/>
    <p:sldId id="381" r:id="rId21"/>
    <p:sldId id="364" r:id="rId22"/>
    <p:sldId id="382" r:id="rId23"/>
    <p:sldId id="365" r:id="rId24"/>
    <p:sldId id="371" r:id="rId25"/>
    <p:sldId id="367" r:id="rId26"/>
    <p:sldId id="366" r:id="rId27"/>
    <p:sldId id="368" r:id="rId28"/>
    <p:sldId id="369" r:id="rId29"/>
    <p:sldId id="384"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F"/>
    <a:srgbClr val="FFFFFF"/>
    <a:srgbClr val="0072C6"/>
    <a:srgbClr val="FD4F00"/>
    <a:srgbClr val="9FC9EB"/>
    <a:srgbClr val="DEDFE1"/>
    <a:srgbClr val="C2A251"/>
    <a:srgbClr val="0001BE"/>
    <a:srgbClr val="009246"/>
    <a:srgbClr val="00D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3979" autoAdjust="0"/>
  </p:normalViewPr>
  <p:slideViewPr>
    <p:cSldViewPr snapToGrid="0" showGuides="1">
      <p:cViewPr varScale="1">
        <p:scale>
          <a:sx n="108" d="100"/>
          <a:sy n="108" d="100"/>
        </p:scale>
        <p:origin x="516" y="138"/>
      </p:cViewPr>
      <p:guideLst>
        <p:guide orient="horz" pos="2160"/>
        <p:guide pos="3840"/>
      </p:guideLst>
    </p:cSldViewPr>
  </p:slideViewPr>
  <p:outlineViewPr>
    <p:cViewPr>
      <p:scale>
        <a:sx n="33" d="100"/>
        <a:sy n="33" d="100"/>
      </p:scale>
      <p:origin x="0" y="-21308"/>
    </p:cViewPr>
  </p:outlineViewPr>
  <p:notesTextViewPr>
    <p:cViewPr>
      <p:scale>
        <a:sx n="1" d="1"/>
        <a:sy n="1" d="1"/>
      </p:scale>
      <p:origin x="0" y="0"/>
    </p:cViewPr>
  </p:notesTextViewPr>
  <p:sorterViewPr>
    <p:cViewPr>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23529-80E8-44E5-9C3B-7C6157D2B183}" type="datetimeFigureOut">
              <a:rPr lang="fi-FI" smtClean="0"/>
              <a:t>15.4.2019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78EC4-376A-4FAC-844F-6C9BF98A64AA}" type="slidenum">
              <a:rPr lang="fi-FI" smtClean="0"/>
              <a:t>‹#›</a:t>
            </a:fld>
            <a:endParaRPr lang="fi-FI"/>
          </a:p>
        </p:txBody>
      </p:sp>
    </p:spTree>
    <p:extLst>
      <p:ext uri="{BB962C8B-B14F-4D97-AF65-F5344CB8AC3E}">
        <p14:creationId xmlns:p14="http://schemas.microsoft.com/office/powerpoint/2010/main" val="180142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B878EC4-376A-4FAC-844F-6C9BF98A64AA}" type="slidenum">
              <a:rPr lang="fi-FI" smtClean="0"/>
              <a:t>2</a:t>
            </a:fld>
            <a:endParaRPr lang="fi-FI"/>
          </a:p>
        </p:txBody>
      </p:sp>
    </p:spTree>
    <p:extLst>
      <p:ext uri="{BB962C8B-B14F-4D97-AF65-F5344CB8AC3E}">
        <p14:creationId xmlns:p14="http://schemas.microsoft.com/office/powerpoint/2010/main" val="340013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B878EC4-376A-4FAC-844F-6C9BF98A64AA}" type="slidenum">
              <a:rPr lang="fi-FI" smtClean="0"/>
              <a:t>3</a:t>
            </a:fld>
            <a:endParaRPr lang="fi-FI"/>
          </a:p>
        </p:txBody>
      </p:sp>
    </p:spTree>
    <p:extLst>
      <p:ext uri="{BB962C8B-B14F-4D97-AF65-F5344CB8AC3E}">
        <p14:creationId xmlns:p14="http://schemas.microsoft.com/office/powerpoint/2010/main" val="334089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B878EC4-376A-4FAC-844F-6C9BF98A64AA}" type="slidenum">
              <a:rPr lang="fi-FI" smtClean="0"/>
              <a:t>5</a:t>
            </a:fld>
            <a:endParaRPr lang="fi-FI"/>
          </a:p>
        </p:txBody>
      </p:sp>
    </p:spTree>
    <p:extLst>
      <p:ext uri="{BB962C8B-B14F-4D97-AF65-F5344CB8AC3E}">
        <p14:creationId xmlns:p14="http://schemas.microsoft.com/office/powerpoint/2010/main" val="268652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B878EC4-376A-4FAC-844F-6C9BF98A64AA}" type="slidenum">
              <a:rPr lang="fi-FI" smtClean="0"/>
              <a:t>6</a:t>
            </a:fld>
            <a:endParaRPr lang="fi-FI"/>
          </a:p>
        </p:txBody>
      </p:sp>
    </p:spTree>
    <p:extLst>
      <p:ext uri="{BB962C8B-B14F-4D97-AF65-F5344CB8AC3E}">
        <p14:creationId xmlns:p14="http://schemas.microsoft.com/office/powerpoint/2010/main" val="173588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B878EC4-376A-4FAC-844F-6C9BF98A64AA}" type="slidenum">
              <a:rPr lang="fi-FI" smtClean="0"/>
              <a:t>8</a:t>
            </a:fld>
            <a:endParaRPr lang="fi-FI"/>
          </a:p>
        </p:txBody>
      </p:sp>
    </p:spTree>
    <p:extLst>
      <p:ext uri="{BB962C8B-B14F-4D97-AF65-F5344CB8AC3E}">
        <p14:creationId xmlns:p14="http://schemas.microsoft.com/office/powerpoint/2010/main" val="157622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B878EC4-376A-4FAC-844F-6C9BF98A64AA}" type="slidenum">
              <a:rPr lang="fi-FI" smtClean="0"/>
              <a:t>10</a:t>
            </a:fld>
            <a:endParaRPr lang="fi-FI"/>
          </a:p>
        </p:txBody>
      </p:sp>
    </p:spTree>
    <p:extLst>
      <p:ext uri="{BB962C8B-B14F-4D97-AF65-F5344CB8AC3E}">
        <p14:creationId xmlns:p14="http://schemas.microsoft.com/office/powerpoint/2010/main" val="65853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B878EC4-376A-4FAC-844F-6C9BF98A64AA}" type="slidenum">
              <a:rPr lang="fi-FI" smtClean="0"/>
              <a:t>26</a:t>
            </a:fld>
            <a:endParaRPr lang="fi-FI"/>
          </a:p>
        </p:txBody>
      </p:sp>
    </p:spTree>
    <p:extLst>
      <p:ext uri="{BB962C8B-B14F-4D97-AF65-F5344CB8AC3E}">
        <p14:creationId xmlns:p14="http://schemas.microsoft.com/office/powerpoint/2010/main" val="310873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latin typeface="+mj-lt"/>
              </a:defRPr>
            </a:lvl1pPr>
          </a:lstStyle>
          <a:p>
            <a:r>
              <a:rPr lang="en-US"/>
              <a:t>Click to edit Master title style</a:t>
            </a:r>
            <a:endParaRPr lang="fi-FI" dirty="0"/>
          </a:p>
        </p:txBody>
      </p:sp>
      <p:sp>
        <p:nvSpPr>
          <p:cNvPr id="4" name="Päivämäärän paikkamerkki 3"/>
          <p:cNvSpPr>
            <a:spLocks noGrp="1"/>
          </p:cNvSpPr>
          <p:nvPr>
            <p:ph type="dt" sz="half" idx="10"/>
          </p:nvPr>
        </p:nvSpPr>
        <p:spPr/>
        <p:txBody>
          <a:bodyPr/>
          <a:lstStyle/>
          <a:p>
            <a:endParaRPr lang="fi-FI"/>
          </a:p>
        </p:txBody>
      </p:sp>
      <p:sp>
        <p:nvSpPr>
          <p:cNvPr id="6" name="Dian numeron paikkamerkki 5"/>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175556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en-US"/>
              <a:t>Click to edit Master title style</a:t>
            </a:r>
            <a:endParaRPr lang="fi-FI" dirty="0"/>
          </a:p>
        </p:txBody>
      </p:sp>
      <p:sp>
        <p:nvSpPr>
          <p:cNvPr id="3" name="Päivämäärän paikkamerkki 2"/>
          <p:cNvSpPr>
            <a:spLocks noGrp="1"/>
          </p:cNvSpPr>
          <p:nvPr>
            <p:ph type="dt" sz="half" idx="10"/>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4665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en-US"/>
              <a:t>Click to edit Master title style</a:t>
            </a:r>
            <a:endParaRPr lang="fi-FI" dirty="0"/>
          </a:p>
        </p:txBody>
      </p:sp>
      <p:sp>
        <p:nvSpPr>
          <p:cNvPr id="3" name="Päivämäärän paikkamerkki 2"/>
          <p:cNvSpPr>
            <a:spLocks noGrp="1"/>
          </p:cNvSpPr>
          <p:nvPr>
            <p:ph type="dt" sz="half" idx="10"/>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a:lstStyle>
            <a:lvl1pPr marL="0" indent="0">
              <a:buFontTx/>
              <a:buNone/>
              <a:defRPr/>
            </a:lvl1pPr>
          </a:lstStyle>
          <a:p>
            <a:r>
              <a:rPr lang="en-US"/>
              <a:t>Click icon to add picture</a:t>
            </a:r>
            <a:endParaRPr lang="en-GB"/>
          </a:p>
        </p:txBody>
      </p:sp>
    </p:spTree>
    <p:extLst>
      <p:ext uri="{BB962C8B-B14F-4D97-AF65-F5344CB8AC3E}">
        <p14:creationId xmlns:p14="http://schemas.microsoft.com/office/powerpoint/2010/main" val="192561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a:lstStyle>
            <a:lvl1pPr marL="0" indent="0">
              <a:buFontTx/>
              <a:buNone/>
              <a:defRPr/>
            </a:lvl1pPr>
          </a:lstStyle>
          <a:p>
            <a:r>
              <a:rPr lang="en-US"/>
              <a:t>Click icon to add picture</a:t>
            </a:r>
            <a:endParaRPr lang="en-GB"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a:lstStyle>
            <a:lvl1pPr marL="0" indent="0">
              <a:buNone/>
              <a:defRPr/>
            </a:lvl1pPr>
          </a:lstStyle>
          <a:p>
            <a:r>
              <a:rPr lang="en-US"/>
              <a:t>Click icon to add picture</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en-US"/>
              <a:t>Click to edit Master title style</a:t>
            </a:r>
            <a:endParaRPr lang="fi-FI" dirty="0"/>
          </a:p>
        </p:txBody>
      </p:sp>
      <p:sp>
        <p:nvSpPr>
          <p:cNvPr id="3" name="Päivämäärän paikkamerkki 2"/>
          <p:cNvSpPr>
            <a:spLocks noGrp="1"/>
          </p:cNvSpPr>
          <p:nvPr>
            <p:ph type="dt" sz="half" idx="10"/>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99669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a:lstStyle>
            <a:lvl1pPr marL="0" indent="0">
              <a:buNone/>
              <a:defRPr/>
            </a:lvl1pPr>
          </a:lstStyle>
          <a:p>
            <a:r>
              <a:rPr lang="en-US"/>
              <a:t>Click icon to add picture</a:t>
            </a:r>
            <a:endParaRPr lang="en-GB"/>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a:lstStyle>
            <a:lvl1pPr marL="0" indent="0">
              <a:buNone/>
              <a:defRPr/>
            </a:lvl1pPr>
          </a:lstStyle>
          <a:p>
            <a:r>
              <a:rPr lang="en-US"/>
              <a:t>Click icon to add picture</a:t>
            </a:r>
            <a:endParaRPr lang="en-GB"/>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en-US" dirty="0"/>
              <a:t>Click to edit Master title style</a:t>
            </a:r>
            <a:endParaRPr lang="fi-FI" dirty="0"/>
          </a:p>
        </p:txBody>
      </p:sp>
      <p:sp>
        <p:nvSpPr>
          <p:cNvPr id="3" name="Päivämäärän paikkamerkki 2"/>
          <p:cNvSpPr>
            <a:spLocks noGrp="1"/>
          </p:cNvSpPr>
          <p:nvPr>
            <p:ph type="dt" sz="half" idx="10"/>
          </p:nvPr>
        </p:nvSpPr>
        <p:spPr/>
        <p:txBody>
          <a:bodyPr/>
          <a:lstStyle/>
          <a:p>
            <a:endParaRPr lang="fi-FI"/>
          </a:p>
        </p:txBody>
      </p:sp>
      <p:sp>
        <p:nvSpPr>
          <p:cNvPr id="5" name="Dian numeron paikkamerkki 4"/>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82423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chemeClr val="bg1">
            <a:lumMod val="85000"/>
          </a:schemeClr>
        </a:solidFill>
        <a:effectLst/>
      </p:bgPr>
    </p:bg>
    <p:spTree>
      <p:nvGrpSpPr>
        <p:cNvPr id="1" name=""/>
        <p:cNvGrpSpPr/>
        <p:nvPr/>
      </p:nvGrpSpPr>
      <p:grpSpPr>
        <a:xfrm>
          <a:off x="0" y="0"/>
          <a:ext cx="0" cy="0"/>
          <a:chOff x="0" y="0"/>
          <a:chExt cx="0" cy="0"/>
        </a:xfrm>
      </p:grpSpPr>
      <p:sp>
        <p:nvSpPr>
          <p:cNvPr id="24" name="Freeform 5"/>
          <p:cNvSpPr>
            <a:spLocks/>
          </p:cNvSpPr>
          <p:nvPr userDrawn="1"/>
        </p:nvSpPr>
        <p:spPr bwMode="auto">
          <a:xfrm>
            <a:off x="0" y="5199434"/>
            <a:ext cx="12193200" cy="1645854"/>
          </a:xfrm>
          <a:custGeom>
            <a:avLst/>
            <a:gdLst>
              <a:gd name="T0" fmla="*/ 25400 w 25400"/>
              <a:gd name="T1" fmla="*/ 181 h 3411"/>
              <a:gd name="T2" fmla="*/ 24469 w 25400"/>
              <a:gd name="T3" fmla="*/ 450 h 3411"/>
              <a:gd name="T4" fmla="*/ 24383 w 25400"/>
              <a:gd name="T5" fmla="*/ 450 h 3411"/>
              <a:gd name="T6" fmla="*/ 22690 w 25400"/>
              <a:gd name="T7" fmla="*/ 0 h 3411"/>
              <a:gd name="T8" fmla="*/ 20997 w 25400"/>
              <a:gd name="T9" fmla="*/ 450 h 3411"/>
              <a:gd name="T10" fmla="*/ 19304 w 25400"/>
              <a:gd name="T11" fmla="*/ 0 h 3411"/>
              <a:gd name="T12" fmla="*/ 17611 w 25400"/>
              <a:gd name="T13" fmla="*/ 450 h 3411"/>
              <a:gd name="T14" fmla="*/ 15919 w 25400"/>
              <a:gd name="T15" fmla="*/ 0 h 3411"/>
              <a:gd name="T16" fmla="*/ 14226 w 25400"/>
              <a:gd name="T17" fmla="*/ 450 h 3411"/>
              <a:gd name="T18" fmla="*/ 12533 w 25400"/>
              <a:gd name="T19" fmla="*/ 0 h 3411"/>
              <a:gd name="T20" fmla="*/ 10840 w 25400"/>
              <a:gd name="T21" fmla="*/ 450 h 3411"/>
              <a:gd name="T22" fmla="*/ 9147 w 25400"/>
              <a:gd name="T23" fmla="*/ 0 h 3411"/>
              <a:gd name="T24" fmla="*/ 7454 w 25400"/>
              <a:gd name="T25" fmla="*/ 450 h 3411"/>
              <a:gd name="T26" fmla="*/ 5761 w 25400"/>
              <a:gd name="T27" fmla="*/ 0 h 3411"/>
              <a:gd name="T28" fmla="*/ 4068 w 25400"/>
              <a:gd name="T29" fmla="*/ 450 h 3411"/>
              <a:gd name="T30" fmla="*/ 2376 w 25400"/>
              <a:gd name="T31" fmla="*/ 0 h 3411"/>
              <a:gd name="T32" fmla="*/ 683 w 25400"/>
              <a:gd name="T33" fmla="*/ 450 h 3411"/>
              <a:gd name="T34" fmla="*/ 0 w 25400"/>
              <a:gd name="T35" fmla="*/ 308 h 3411"/>
              <a:gd name="T36" fmla="*/ 0 w 25400"/>
              <a:gd name="T37" fmla="*/ 3411 h 3411"/>
              <a:gd name="T38" fmla="*/ 25400 w 25400"/>
              <a:gd name="T39" fmla="*/ 3411 h 3411"/>
              <a:gd name="T40" fmla="*/ 25400 w 25400"/>
              <a:gd name="T41" fmla="*/ 181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title"/>
          </p:nvPr>
        </p:nvSpPr>
        <p:spPr>
          <a:xfrm>
            <a:off x="457199" y="5486400"/>
            <a:ext cx="11235447" cy="670884"/>
          </a:xfrm>
        </p:spPr>
        <p:txBody>
          <a:bodyPr anchor="ctr" anchorCtr="0"/>
          <a:lstStyle>
            <a:lvl1pPr algn="ctr">
              <a:defRPr sz="2600" b="0">
                <a:latin typeface="+mn-lt"/>
              </a:defRPr>
            </a:lvl1pPr>
          </a:lstStyle>
          <a:p>
            <a:r>
              <a:rPr lang="en-US"/>
              <a:t>Click to edit Master title style</a:t>
            </a:r>
            <a:endParaRPr lang="fi-FI" dirty="0"/>
          </a:p>
        </p:txBody>
      </p:sp>
      <p:sp>
        <p:nvSpPr>
          <p:cNvPr id="3" name="Päivämäärän paikkamerkki 2"/>
          <p:cNvSpPr>
            <a:spLocks noGrp="1"/>
          </p:cNvSpPr>
          <p:nvPr>
            <p:ph type="dt" sz="half" idx="10"/>
          </p:nvPr>
        </p:nvSpPr>
        <p:spPr/>
        <p:txBody>
          <a:bodyPr/>
          <a:lstStyle/>
          <a:p>
            <a:endParaRPr lang="fi-FI"/>
          </a:p>
        </p:txBody>
      </p:sp>
      <p:sp>
        <p:nvSpPr>
          <p:cNvPr id="21" name="Dian numeron paikkamerkki 5">
            <a:extLst>
              <a:ext uri="{FF2B5EF4-FFF2-40B4-BE49-F238E27FC236}">
                <a16:creationId xmlns:a16="http://schemas.microsoft.com/office/drawing/2014/main" id="{58873FC2-B478-E74C-AC84-7E96A47AE655}"/>
              </a:ext>
            </a:extLst>
          </p:cNvPr>
          <p:cNvSpPr>
            <a:spLocks noGrp="1"/>
          </p:cNvSpPr>
          <p:nvPr>
            <p:ph type="sldNum" sz="quarter" idx="4"/>
          </p:nvPr>
        </p:nvSpPr>
        <p:spPr>
          <a:xfrm>
            <a:off x="5507957" y="6268800"/>
            <a:ext cx="1237034" cy="258459"/>
          </a:xfrm>
          <a:prstGeom prst="rect">
            <a:avLst/>
          </a:prstGeom>
        </p:spPr>
        <p:txBody>
          <a:bodyPr vert="horz" lIns="0" tIns="0" rIns="0" bIns="0" rtlCol="0" anchor="ctr">
            <a:noAutofit/>
          </a:bodyPr>
          <a:lstStyle>
            <a:lvl1pPr algn="ctr">
              <a:defRPr sz="1300" b="1">
                <a:solidFill>
                  <a:srgbClr val="000000"/>
                </a:solidFill>
              </a:defRPr>
            </a:lvl1pPr>
          </a:lstStyle>
          <a:p>
            <a:fld id="{66B0B938-106A-4E9D-9931-8D19B263D192}" type="slidenum">
              <a:rPr lang="fi-FI" smtClean="0"/>
              <a:pPr/>
              <a:t>‹#›</a:t>
            </a:fld>
            <a:endParaRPr lang="fi-FI" dirty="0"/>
          </a:p>
        </p:txBody>
      </p:sp>
      <p:pic>
        <p:nvPicPr>
          <p:cNvPr id="22" name="Kuva 18">
            <a:extLst>
              <a:ext uri="{FF2B5EF4-FFF2-40B4-BE49-F238E27FC236}">
                <a16:creationId xmlns:a16="http://schemas.microsoft.com/office/drawing/2014/main" id="{27B649CA-7FE8-A048-82AE-82B8D598F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9039" y="6134100"/>
            <a:ext cx="1058332" cy="593999"/>
          </a:xfrm>
          <a:prstGeom prst="rect">
            <a:avLst/>
          </a:prstGeom>
        </p:spPr>
      </p:pic>
      <p:pic>
        <p:nvPicPr>
          <p:cNvPr id="8" name="Kuva 7">
            <a:extLst>
              <a:ext uri="{FF2B5EF4-FFF2-40B4-BE49-F238E27FC236}">
                <a16:creationId xmlns:a16="http://schemas.microsoft.com/office/drawing/2014/main" id="{8DEC4A6E-8506-46FE-9D5B-2D152AD5DC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042" y="6091108"/>
            <a:ext cx="2107096" cy="652227"/>
          </a:xfrm>
          <a:prstGeom prst="rect">
            <a:avLst/>
          </a:prstGeom>
        </p:spPr>
      </p:pic>
    </p:spTree>
    <p:extLst>
      <p:ext uri="{BB962C8B-B14F-4D97-AF65-F5344CB8AC3E}">
        <p14:creationId xmlns:p14="http://schemas.microsoft.com/office/powerpoint/2010/main" val="211606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chemeClr val="bg1">
            <a:lumMod val="85000"/>
          </a:schemeClr>
        </a:solidFill>
        <a:effectLst/>
      </p:bgPr>
    </p:bg>
    <p:spTree>
      <p:nvGrpSpPr>
        <p:cNvPr id="1" name=""/>
        <p:cNvGrpSpPr/>
        <p:nvPr/>
      </p:nvGrpSpPr>
      <p:grpSpPr>
        <a:xfrm>
          <a:off x="0" y="0"/>
          <a:ext cx="0" cy="0"/>
          <a:chOff x="0" y="0"/>
          <a:chExt cx="0" cy="0"/>
        </a:xfrm>
      </p:grpSpPr>
      <p:sp>
        <p:nvSpPr>
          <p:cNvPr id="22" name="Freeform 5"/>
          <p:cNvSpPr>
            <a:spLocks/>
          </p:cNvSpPr>
          <p:nvPr userDrawn="1"/>
        </p:nvSpPr>
        <p:spPr bwMode="auto">
          <a:xfrm>
            <a:off x="8743280" y="3398581"/>
            <a:ext cx="3459636" cy="3474385"/>
          </a:xfrm>
          <a:custGeom>
            <a:avLst/>
            <a:gdLst>
              <a:gd name="T0" fmla="*/ 0 w 7208"/>
              <a:gd name="T1" fmla="*/ 7249 h 7249"/>
              <a:gd name="T2" fmla="*/ 7208 w 7208"/>
              <a:gd name="T3" fmla="*/ 7249 h 7249"/>
              <a:gd name="T4" fmla="*/ 7208 w 7208"/>
              <a:gd name="T5" fmla="*/ 0 h 7249"/>
              <a:gd name="T6" fmla="*/ 6688 w 7208"/>
              <a:gd name="T7" fmla="*/ 995 h 7249"/>
              <a:gd name="T8" fmla="*/ 6688 w 7208"/>
              <a:gd name="T9" fmla="*/ 995 h 7249"/>
              <a:gd name="T10" fmla="*/ 5172 w 7208"/>
              <a:gd name="T11" fmla="*/ 1874 h 7249"/>
              <a:gd name="T12" fmla="*/ 5172 w 7208"/>
              <a:gd name="T13" fmla="*/ 1874 h 7249"/>
              <a:gd name="T14" fmla="*/ 4293 w 7208"/>
              <a:gd name="T15" fmla="*/ 3389 h 7249"/>
              <a:gd name="T16" fmla="*/ 4293 w 7208"/>
              <a:gd name="T17" fmla="*/ 3389 h 7249"/>
              <a:gd name="T18" fmla="*/ 2778 w 7208"/>
              <a:gd name="T19" fmla="*/ 4268 h 7249"/>
              <a:gd name="T20" fmla="*/ 2778 w 7208"/>
              <a:gd name="T21" fmla="*/ 4268 h 7249"/>
              <a:gd name="T22" fmla="*/ 1899 w 7208"/>
              <a:gd name="T23" fmla="*/ 5783 h 7249"/>
              <a:gd name="T24" fmla="*/ 1899 w 7208"/>
              <a:gd name="T25" fmla="*/ 5783 h 7249"/>
              <a:gd name="T26" fmla="*/ 384 w 7208"/>
              <a:gd name="T27" fmla="*/ 6662 h 7249"/>
              <a:gd name="T28" fmla="*/ 384 w 7208"/>
              <a:gd name="T29" fmla="*/ 6662 h 7249"/>
              <a:gd name="T30" fmla="*/ 0 w 7208"/>
              <a:gd name="T31" fmla="*/ 7249 h 7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08" h="7249">
                <a:moveTo>
                  <a:pt x="0" y="7249"/>
                </a:moveTo>
                <a:lnTo>
                  <a:pt x="7208" y="7249"/>
                </a:lnTo>
                <a:lnTo>
                  <a:pt x="7208" y="0"/>
                </a:lnTo>
                <a:cubicBezTo>
                  <a:pt x="7078" y="318"/>
                  <a:pt x="7089" y="594"/>
                  <a:pt x="6688" y="995"/>
                </a:cubicBezTo>
                <a:lnTo>
                  <a:pt x="6688" y="995"/>
                </a:lnTo>
                <a:cubicBezTo>
                  <a:pt x="6089" y="1593"/>
                  <a:pt x="5771" y="1275"/>
                  <a:pt x="5172" y="1874"/>
                </a:cubicBezTo>
                <a:lnTo>
                  <a:pt x="5172" y="1874"/>
                </a:lnTo>
                <a:cubicBezTo>
                  <a:pt x="4574" y="2472"/>
                  <a:pt x="4892" y="2790"/>
                  <a:pt x="4293" y="3389"/>
                </a:cubicBezTo>
                <a:lnTo>
                  <a:pt x="4293" y="3389"/>
                </a:lnTo>
                <a:cubicBezTo>
                  <a:pt x="3695" y="3988"/>
                  <a:pt x="3377" y="3669"/>
                  <a:pt x="2778" y="4268"/>
                </a:cubicBezTo>
                <a:lnTo>
                  <a:pt x="2778" y="4268"/>
                </a:lnTo>
                <a:cubicBezTo>
                  <a:pt x="2180" y="4867"/>
                  <a:pt x="2498" y="5185"/>
                  <a:pt x="1899" y="5783"/>
                </a:cubicBezTo>
                <a:lnTo>
                  <a:pt x="1899" y="5783"/>
                </a:lnTo>
                <a:cubicBezTo>
                  <a:pt x="1301" y="6382"/>
                  <a:pt x="983" y="6064"/>
                  <a:pt x="384" y="6662"/>
                </a:cubicBezTo>
                <a:lnTo>
                  <a:pt x="384" y="6662"/>
                </a:lnTo>
                <a:cubicBezTo>
                  <a:pt x="159" y="6887"/>
                  <a:pt x="63" y="7073"/>
                  <a:pt x="0" y="724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Kuva 18">
            <a:extLst>
              <a:ext uri="{FF2B5EF4-FFF2-40B4-BE49-F238E27FC236}">
                <a16:creationId xmlns:a16="http://schemas.microsoft.com/office/drawing/2014/main" id="{3CABF6C1-9CB6-0F4D-8DA6-DD2B06C951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9039" y="6134100"/>
            <a:ext cx="1058332" cy="593999"/>
          </a:xfrm>
          <a:prstGeom prst="rect">
            <a:avLst/>
          </a:prstGeom>
        </p:spPr>
      </p:pic>
      <p:pic>
        <p:nvPicPr>
          <p:cNvPr id="5" name="Kuva 4">
            <a:extLst>
              <a:ext uri="{FF2B5EF4-FFF2-40B4-BE49-F238E27FC236}">
                <a16:creationId xmlns:a16="http://schemas.microsoft.com/office/drawing/2014/main" id="{A365E007-579D-4CFE-AF92-EAB43B6526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2921096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en-US"/>
              <a:t>Click icon to add picture</a:t>
            </a:r>
            <a:endParaRPr lang="en-GB"/>
          </a:p>
        </p:txBody>
      </p:sp>
      <p:sp>
        <p:nvSpPr>
          <p:cNvPr id="2" name="Otsikko 1"/>
          <p:cNvSpPr>
            <a:spLocks noGrp="1"/>
          </p:cNvSpPr>
          <p:nvPr>
            <p:ph type="title"/>
          </p:nvPr>
        </p:nvSpPr>
        <p:spPr/>
        <p:txBody>
          <a:bodyPr/>
          <a:lstStyle>
            <a:lvl1pPr>
              <a:defRPr>
                <a:latin typeface="+mj-lt"/>
              </a:defRPr>
            </a:lvl1pPr>
          </a:lstStyle>
          <a:p>
            <a:r>
              <a:rPr lang="en-US" dirty="0"/>
              <a:t>Click to edit Master title style</a:t>
            </a:r>
            <a:endParaRPr lang="fi-FI" dirty="0"/>
          </a:p>
        </p:txBody>
      </p:sp>
    </p:spTree>
    <p:extLst>
      <p:ext uri="{BB962C8B-B14F-4D97-AF65-F5344CB8AC3E}">
        <p14:creationId xmlns:p14="http://schemas.microsoft.com/office/powerpoint/2010/main" val="4183931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en-US" dirty="0"/>
              <a:t>Click to edit Master title style</a:t>
            </a:r>
            <a:endParaRPr lang="fi-FI" dirty="0"/>
          </a:p>
        </p:txBody>
      </p:sp>
      <p:sp>
        <p:nvSpPr>
          <p:cNvPr id="6" name="Date Placeholder 5">
            <a:extLst>
              <a:ext uri="{FF2B5EF4-FFF2-40B4-BE49-F238E27FC236}">
                <a16:creationId xmlns:a16="http://schemas.microsoft.com/office/drawing/2014/main" id="{AC21E32B-9BAA-D041-A7D3-FDEE133BA1B5}"/>
              </a:ext>
            </a:extLst>
          </p:cNvPr>
          <p:cNvSpPr>
            <a:spLocks noGrp="1"/>
          </p:cNvSpPr>
          <p:nvPr>
            <p:ph type="dt" sz="half" idx="10"/>
          </p:nvPr>
        </p:nvSpPr>
        <p:spPr/>
        <p:txBody>
          <a:bodyPr/>
          <a:lstStyle/>
          <a:p>
            <a:endParaRPr lang="fi-FI" dirty="0"/>
          </a:p>
        </p:txBody>
      </p:sp>
      <p:sp>
        <p:nvSpPr>
          <p:cNvPr id="7" name="Slide Number Placeholder 6">
            <a:extLst>
              <a:ext uri="{FF2B5EF4-FFF2-40B4-BE49-F238E27FC236}">
                <a16:creationId xmlns:a16="http://schemas.microsoft.com/office/drawing/2014/main" id="{2CCDEBD8-7290-AE41-BB19-F9A23A7FA16C}"/>
              </a:ext>
            </a:extLst>
          </p:cNvPr>
          <p:cNvSpPr>
            <a:spLocks noGrp="1"/>
          </p:cNvSpPr>
          <p:nvPr>
            <p:ph type="sldNum" sz="quarter" idx="11"/>
          </p:nvPr>
        </p:nvSpPr>
        <p:spPr/>
        <p:txBody>
          <a:bodyPr/>
          <a:lstStyle/>
          <a:p>
            <a:fld id="{66B0B938-106A-4E9D-9931-8D19B263D192}" type="slidenum">
              <a:rPr lang="fi-FI" smtClean="0"/>
              <a:pPr/>
              <a:t>‹#›</a:t>
            </a:fld>
            <a:endParaRPr lang="fi-FI" dirty="0"/>
          </a:p>
        </p:txBody>
      </p:sp>
    </p:spTree>
    <p:extLst>
      <p:ext uri="{BB962C8B-B14F-4D97-AF65-F5344CB8AC3E}">
        <p14:creationId xmlns:p14="http://schemas.microsoft.com/office/powerpoint/2010/main" val="1866057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ain tunnukse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186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4" name="Dian numeron paikkamerkki 3"/>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30923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must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13" name="Dian numeron paikkamerkki 5">
            <a:extLst>
              <a:ext uri="{FF2B5EF4-FFF2-40B4-BE49-F238E27FC236}">
                <a16:creationId xmlns:a16="http://schemas.microsoft.com/office/drawing/2014/main" id="{5D0AE4BA-649A-5841-9D11-9FD6C21003DA}"/>
              </a:ext>
            </a:extLst>
          </p:cNvPr>
          <p:cNvSpPr>
            <a:spLocks noGrp="1"/>
          </p:cNvSpPr>
          <p:nvPr>
            <p:ph type="sldNum" sz="quarter" idx="4"/>
          </p:nvPr>
        </p:nvSpPr>
        <p:spPr>
          <a:xfrm>
            <a:off x="5507957" y="6268800"/>
            <a:ext cx="1237034" cy="258459"/>
          </a:xfrm>
          <a:prstGeom prst="rect">
            <a:avLst/>
          </a:prstGeom>
        </p:spPr>
        <p:txBody>
          <a:bodyPr vert="horz" lIns="0" tIns="0" rIns="0" bIns="0" rtlCol="0" anchor="ctr">
            <a:noAutofit/>
          </a:bodyPr>
          <a:lstStyle>
            <a:lvl1pPr algn="ctr">
              <a:defRPr sz="1300" b="1">
                <a:solidFill>
                  <a:schemeClr val="bg1"/>
                </a:solidFill>
              </a:defRPr>
            </a:lvl1pPr>
          </a:lstStyle>
          <a:p>
            <a:fld id="{66B0B938-106A-4E9D-9931-8D19B263D192}" type="slidenum">
              <a:rPr lang="fi-FI" smtClean="0"/>
              <a:pPr/>
              <a:t>‹#›</a:t>
            </a:fld>
            <a:endParaRPr lang="fi-FI" dirty="0"/>
          </a:p>
        </p:txBody>
      </p:sp>
      <p:pic>
        <p:nvPicPr>
          <p:cNvPr id="14" name="Kuva 20">
            <a:extLst>
              <a:ext uri="{FF2B5EF4-FFF2-40B4-BE49-F238E27FC236}">
                <a16:creationId xmlns:a16="http://schemas.microsoft.com/office/drawing/2014/main" id="{6690538B-A0B9-9346-B442-A79197D835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pic>
        <p:nvPicPr>
          <p:cNvPr id="7" name="Kuva 6">
            <a:extLst>
              <a:ext uri="{FF2B5EF4-FFF2-40B4-BE49-F238E27FC236}">
                <a16:creationId xmlns:a16="http://schemas.microsoft.com/office/drawing/2014/main" id="{DE72E2B2-2A0A-4583-8FEF-4D186A8130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85139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Nosto Oodi">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8D8CF-63CE-BC48-9CDA-60CA03C51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7262" y="194180"/>
            <a:ext cx="1817476" cy="952229"/>
          </a:xfrm>
          <a:prstGeom prst="rect">
            <a:avLst/>
          </a:prstGeom>
        </p:spPr>
      </p:pic>
    </p:spTree>
    <p:extLst>
      <p:ext uri="{BB962C8B-B14F-4D97-AF65-F5344CB8AC3E}">
        <p14:creationId xmlns:p14="http://schemas.microsoft.com/office/powerpoint/2010/main" val="392176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Aloitus 1 Oodi">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47735-82B9-6D44-80DB-660E4A645E02}"/>
              </a:ext>
            </a:extLst>
          </p:cNvPr>
          <p:cNvPicPr>
            <a:picLocks noChangeAspect="1"/>
          </p:cNvPicPr>
          <p:nvPr userDrawn="1"/>
        </p:nvPicPr>
        <p:blipFill>
          <a:blip r:embed="rId2"/>
          <a:stretch>
            <a:fillRect/>
          </a:stretch>
        </p:blipFill>
        <p:spPr>
          <a:xfrm>
            <a:off x="0" y="235126"/>
            <a:ext cx="12192000" cy="6387748"/>
          </a:xfrm>
          <a:prstGeom prst="rect">
            <a:avLst/>
          </a:prstGeom>
        </p:spPr>
      </p:pic>
    </p:spTree>
    <p:extLst>
      <p:ext uri="{BB962C8B-B14F-4D97-AF65-F5344CB8AC3E}">
        <p14:creationId xmlns:p14="http://schemas.microsoft.com/office/powerpoint/2010/main" val="319922198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Aloitus 2 Oodi">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47735-82B9-6D44-80DB-660E4A645E02}"/>
              </a:ext>
            </a:extLst>
          </p:cNvPr>
          <p:cNvPicPr>
            <a:picLocks noChangeAspect="1"/>
          </p:cNvPicPr>
          <p:nvPr userDrawn="1"/>
        </p:nvPicPr>
        <p:blipFill>
          <a:blip r:embed="rId2"/>
          <a:stretch>
            <a:fillRect/>
          </a:stretch>
        </p:blipFill>
        <p:spPr>
          <a:xfrm>
            <a:off x="1006078" y="450376"/>
            <a:ext cx="10183811" cy="5335599"/>
          </a:xfrm>
          <a:prstGeom prst="rect">
            <a:avLst/>
          </a:prstGeom>
        </p:spPr>
      </p:pic>
      <p:pic>
        <p:nvPicPr>
          <p:cNvPr id="3" name="Kuva 20">
            <a:extLst>
              <a:ext uri="{FF2B5EF4-FFF2-40B4-BE49-F238E27FC236}">
                <a16:creationId xmlns:a16="http://schemas.microsoft.com/office/drawing/2014/main" id="{5AFB25A9-8F4B-F740-9751-70AF112113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pic>
        <p:nvPicPr>
          <p:cNvPr id="6" name="Kuva 5">
            <a:extLst>
              <a:ext uri="{FF2B5EF4-FFF2-40B4-BE49-F238E27FC236}">
                <a16:creationId xmlns:a16="http://schemas.microsoft.com/office/drawing/2014/main" id="{4F909316-8249-4A4F-8620-9BF1BC52C5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335328469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nsi 1">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8267EA-C752-084A-B3DE-A69E4A32A4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Freeform 5"/>
          <p:cNvSpPr>
            <a:spLocks/>
          </p:cNvSpPr>
          <p:nvPr userDrawn="1"/>
        </p:nvSpPr>
        <p:spPr bwMode="white">
          <a:xfrm>
            <a:off x="0" y="0"/>
            <a:ext cx="9393678" cy="6858000"/>
          </a:xfrm>
          <a:custGeom>
            <a:avLst/>
            <a:gdLst>
              <a:gd name="T0" fmla="*/ 5214 w 19559"/>
              <a:gd name="T1" fmla="*/ 14300 h 14300"/>
              <a:gd name="T2" fmla="*/ 5647 w 19559"/>
              <a:gd name="T3" fmla="*/ 13565 h 14300"/>
              <a:gd name="T4" fmla="*/ 7162 w 19559"/>
              <a:gd name="T5" fmla="*/ 12686 h 14300"/>
              <a:gd name="T6" fmla="*/ 8041 w 19559"/>
              <a:gd name="T7" fmla="*/ 11171 h 14300"/>
              <a:gd name="T8" fmla="*/ 9556 w 19559"/>
              <a:gd name="T9" fmla="*/ 10292 h 14300"/>
              <a:gd name="T10" fmla="*/ 10435 w 19559"/>
              <a:gd name="T11" fmla="*/ 8777 h 14300"/>
              <a:gd name="T12" fmla="*/ 11951 w 19559"/>
              <a:gd name="T13" fmla="*/ 7898 h 14300"/>
              <a:gd name="T14" fmla="*/ 12830 w 19559"/>
              <a:gd name="T15" fmla="*/ 6382 h 14300"/>
              <a:gd name="T16" fmla="*/ 14345 w 19559"/>
              <a:gd name="T17" fmla="*/ 5503 h 14300"/>
              <a:gd name="T18" fmla="*/ 15224 w 19559"/>
              <a:gd name="T19" fmla="*/ 3988 h 14300"/>
              <a:gd name="T20" fmla="*/ 16739 w 19559"/>
              <a:gd name="T21" fmla="*/ 3109 h 14300"/>
              <a:gd name="T22" fmla="*/ 17618 w 19559"/>
              <a:gd name="T23" fmla="*/ 1594 h 14300"/>
              <a:gd name="T24" fmla="*/ 19132 w 19559"/>
              <a:gd name="T25" fmla="*/ 716 h 14300"/>
              <a:gd name="T26" fmla="*/ 19559 w 19559"/>
              <a:gd name="T27" fmla="*/ 0 h 14300"/>
              <a:gd name="T28" fmla="*/ 0 w 19559"/>
              <a:gd name="T29" fmla="*/ 0 h 14300"/>
              <a:gd name="T30" fmla="*/ 0 w 19559"/>
              <a:gd name="T31" fmla="*/ 14300 h 14300"/>
              <a:gd name="T32" fmla="*/ 5214 w 19559"/>
              <a:gd name="T33"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chemeClr val="tx1">
                    <a:lumMod val="75000"/>
                    <a:lumOff val="25000"/>
                  </a:schemeClr>
                </a:solidFill>
                <a:latin typeface="+mj-lt"/>
              </a:defRPr>
            </a:lvl1pPr>
          </a:lstStyle>
          <a:p>
            <a:r>
              <a:rPr lang="en-US" dirty="0"/>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tx1">
                    <a:lumMod val="75000"/>
                    <a:lumOff val="25000"/>
                  </a:schemeClr>
                </a:solidFill>
                <a:latin typeface="+mj-lt"/>
              </a:defRPr>
            </a:lvl1pPr>
          </a:lstStyle>
          <a:p>
            <a:pPr lvl="0"/>
            <a:r>
              <a:rPr lang="en-US" dirty="0"/>
              <a:t>Edit Master text styles</a:t>
            </a:r>
          </a:p>
        </p:txBody>
      </p:sp>
      <p:pic>
        <p:nvPicPr>
          <p:cNvPr id="7" name="Kuva 20">
            <a:extLst>
              <a:ext uri="{FF2B5EF4-FFF2-40B4-BE49-F238E27FC236}">
                <a16:creationId xmlns:a16="http://schemas.microsoft.com/office/drawing/2014/main" id="{2A991333-9374-5242-B17C-88B92126C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pic>
        <p:nvPicPr>
          <p:cNvPr id="8" name="Kuva 7">
            <a:extLst>
              <a:ext uri="{FF2B5EF4-FFF2-40B4-BE49-F238E27FC236}">
                <a16:creationId xmlns:a16="http://schemas.microsoft.com/office/drawing/2014/main" id="{45C5924E-65D1-42F8-B2AA-9766BBAB04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2" y="6091108"/>
            <a:ext cx="2107096" cy="652227"/>
          </a:xfrm>
          <a:prstGeom prst="rect">
            <a:avLst/>
          </a:prstGeom>
        </p:spPr>
      </p:pic>
    </p:spTree>
    <p:extLst>
      <p:ext uri="{BB962C8B-B14F-4D97-AF65-F5344CB8AC3E}">
        <p14:creationId xmlns:p14="http://schemas.microsoft.com/office/powerpoint/2010/main" val="140597580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nsi 2">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8267EA-C752-084A-B3DE-A69E4A32A4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Freeform 5"/>
          <p:cNvSpPr>
            <a:spLocks/>
          </p:cNvSpPr>
          <p:nvPr userDrawn="1"/>
        </p:nvSpPr>
        <p:spPr bwMode="white">
          <a:xfrm>
            <a:off x="0" y="0"/>
            <a:ext cx="9393678" cy="6858000"/>
          </a:xfrm>
          <a:custGeom>
            <a:avLst/>
            <a:gdLst>
              <a:gd name="T0" fmla="*/ 5214 w 19559"/>
              <a:gd name="T1" fmla="*/ 14300 h 14300"/>
              <a:gd name="T2" fmla="*/ 5647 w 19559"/>
              <a:gd name="T3" fmla="*/ 13565 h 14300"/>
              <a:gd name="T4" fmla="*/ 7162 w 19559"/>
              <a:gd name="T5" fmla="*/ 12686 h 14300"/>
              <a:gd name="T6" fmla="*/ 8041 w 19559"/>
              <a:gd name="T7" fmla="*/ 11171 h 14300"/>
              <a:gd name="T8" fmla="*/ 9556 w 19559"/>
              <a:gd name="T9" fmla="*/ 10292 h 14300"/>
              <a:gd name="T10" fmla="*/ 10435 w 19559"/>
              <a:gd name="T11" fmla="*/ 8777 h 14300"/>
              <a:gd name="T12" fmla="*/ 11951 w 19559"/>
              <a:gd name="T13" fmla="*/ 7898 h 14300"/>
              <a:gd name="T14" fmla="*/ 12830 w 19559"/>
              <a:gd name="T15" fmla="*/ 6382 h 14300"/>
              <a:gd name="T16" fmla="*/ 14345 w 19559"/>
              <a:gd name="T17" fmla="*/ 5503 h 14300"/>
              <a:gd name="T18" fmla="*/ 15224 w 19559"/>
              <a:gd name="T19" fmla="*/ 3988 h 14300"/>
              <a:gd name="T20" fmla="*/ 16739 w 19559"/>
              <a:gd name="T21" fmla="*/ 3109 h 14300"/>
              <a:gd name="T22" fmla="*/ 17618 w 19559"/>
              <a:gd name="T23" fmla="*/ 1594 h 14300"/>
              <a:gd name="T24" fmla="*/ 19132 w 19559"/>
              <a:gd name="T25" fmla="*/ 716 h 14300"/>
              <a:gd name="T26" fmla="*/ 19559 w 19559"/>
              <a:gd name="T27" fmla="*/ 0 h 14300"/>
              <a:gd name="T28" fmla="*/ 0 w 19559"/>
              <a:gd name="T29" fmla="*/ 0 h 14300"/>
              <a:gd name="T30" fmla="*/ 0 w 19559"/>
              <a:gd name="T31" fmla="*/ 14300 h 14300"/>
              <a:gd name="T32" fmla="*/ 5214 w 19559"/>
              <a:gd name="T33"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p:ph type="ctrTitle"/>
          </p:nvPr>
        </p:nvSpPr>
        <p:spPr>
          <a:xfrm>
            <a:off x="408563" y="457200"/>
            <a:ext cx="10739336" cy="2071991"/>
          </a:xfrm>
        </p:spPr>
        <p:txBody>
          <a:bodyPr anchor="t" anchorCtr="0"/>
          <a:lstStyle>
            <a:lvl1pPr algn="l">
              <a:lnSpc>
                <a:spcPct val="85000"/>
              </a:lnSpc>
              <a:defRPr sz="7000">
                <a:solidFill>
                  <a:srgbClr val="FFFFFF"/>
                </a:solidFill>
                <a:latin typeface="+mj-lt"/>
              </a:defRPr>
            </a:lvl1pPr>
          </a:lstStyle>
          <a:p>
            <a:r>
              <a:rPr lang="en-US" dirty="0"/>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Edit Master text styles</a:t>
            </a:r>
          </a:p>
        </p:txBody>
      </p:sp>
      <p:pic>
        <p:nvPicPr>
          <p:cNvPr id="7" name="Kuva 20">
            <a:extLst>
              <a:ext uri="{FF2B5EF4-FFF2-40B4-BE49-F238E27FC236}">
                <a16:creationId xmlns:a16="http://schemas.microsoft.com/office/drawing/2014/main" id="{2A991333-9374-5242-B17C-88B92126C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pic>
        <p:nvPicPr>
          <p:cNvPr id="9" name="Kuva 8">
            <a:extLst>
              <a:ext uri="{FF2B5EF4-FFF2-40B4-BE49-F238E27FC236}">
                <a16:creationId xmlns:a16="http://schemas.microsoft.com/office/drawing/2014/main" id="{FEF30949-4213-4B92-B72A-2443E53028A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68378149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petus 1">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9B28B-9802-9444-B9BC-F85E5F2975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Freeform 5"/>
          <p:cNvSpPr>
            <a:spLocks/>
          </p:cNvSpPr>
          <p:nvPr userDrawn="1"/>
        </p:nvSpPr>
        <p:spPr bwMode="auto">
          <a:xfrm>
            <a:off x="-1521726"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chemeClr val="tx1">
                    <a:lumMod val="75000"/>
                    <a:lumOff val="25000"/>
                  </a:schemeClr>
                </a:solidFill>
                <a:latin typeface="+mn-lt"/>
              </a:defRPr>
            </a:lvl1pPr>
          </a:lstStyle>
          <a:p>
            <a:pPr lvl="0"/>
            <a:r>
              <a:rPr lang="fi-FI" dirty="0"/>
              <a:t>Lisää mahdollinen yhteystieto</a:t>
            </a:r>
          </a:p>
        </p:txBody>
      </p:sp>
      <p:sp>
        <p:nvSpPr>
          <p:cNvPr id="8" name="Tekstiruutu 7"/>
          <p:cNvSpPr txBox="1"/>
          <p:nvPr userDrawn="1"/>
        </p:nvSpPr>
        <p:spPr>
          <a:xfrm>
            <a:off x="328852" y="344681"/>
            <a:ext cx="10087583" cy="1739975"/>
          </a:xfrm>
          <a:prstGeom prst="rect">
            <a:avLst/>
          </a:prstGeom>
          <a:noFill/>
        </p:spPr>
        <p:txBody>
          <a:bodyPr wrap="square" rtlCol="0">
            <a:noAutofit/>
          </a:bodyPr>
          <a:lstStyle/>
          <a:p>
            <a:r>
              <a:rPr lang="fi-FI" sz="9000" b="1" dirty="0">
                <a:solidFill>
                  <a:schemeClr val="tx1">
                    <a:lumMod val="75000"/>
                    <a:lumOff val="25000"/>
                  </a:schemeClr>
                </a:solidFill>
                <a:latin typeface="+mj-lt"/>
              </a:rPr>
              <a:t>Kiitos!</a:t>
            </a:r>
          </a:p>
        </p:txBody>
      </p:sp>
      <p:pic>
        <p:nvPicPr>
          <p:cNvPr id="10" name="Kuva 9">
            <a:extLst>
              <a:ext uri="{FF2B5EF4-FFF2-40B4-BE49-F238E27FC236}">
                <a16:creationId xmlns:a16="http://schemas.microsoft.com/office/drawing/2014/main" id="{D9BEE5B9-1C0D-444D-B32F-B9B5FD4C43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042" y="6091108"/>
            <a:ext cx="2107096" cy="652227"/>
          </a:xfrm>
          <a:prstGeom prst="rect">
            <a:avLst/>
          </a:prstGeom>
        </p:spPr>
      </p:pic>
    </p:spTree>
    <p:extLst>
      <p:ext uri="{BB962C8B-B14F-4D97-AF65-F5344CB8AC3E}">
        <p14:creationId xmlns:p14="http://schemas.microsoft.com/office/powerpoint/2010/main" val="32635591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petus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94B787-F4CF-524B-844A-36C71EAFAA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Kuva 20">
            <a:extLst>
              <a:ext uri="{FF2B5EF4-FFF2-40B4-BE49-F238E27FC236}">
                <a16:creationId xmlns:a16="http://schemas.microsoft.com/office/drawing/2014/main" id="{7112B02D-5D24-9043-AE9F-CADB2ABBC9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sp>
        <p:nvSpPr>
          <p:cNvPr id="7" name="Tekstiruutu 7">
            <a:extLst>
              <a:ext uri="{FF2B5EF4-FFF2-40B4-BE49-F238E27FC236}">
                <a16:creationId xmlns:a16="http://schemas.microsoft.com/office/drawing/2014/main" id="{479AAE17-D557-6B45-A36C-6F9D48D977E3}"/>
              </a:ext>
            </a:extLst>
          </p:cNvPr>
          <p:cNvSpPr txBox="1"/>
          <p:nvPr userDrawn="1"/>
        </p:nvSpPr>
        <p:spPr>
          <a:xfrm>
            <a:off x="792875" y="1006602"/>
            <a:ext cx="10582533" cy="1739975"/>
          </a:xfrm>
          <a:prstGeom prst="rect">
            <a:avLst/>
          </a:prstGeom>
          <a:noFill/>
        </p:spPr>
        <p:txBody>
          <a:bodyPr wrap="square" rtlCol="0">
            <a:noAutofit/>
          </a:bodyPr>
          <a:lstStyle/>
          <a:p>
            <a:pPr algn="ctr"/>
            <a:r>
              <a:rPr lang="fi-FI" sz="7700" b="1" dirty="0">
                <a:solidFill>
                  <a:schemeClr val="bg1"/>
                </a:solidFill>
                <a:latin typeface="+mj-lt"/>
              </a:rPr>
              <a:t>Nähdään Oodissa!</a:t>
            </a:r>
          </a:p>
        </p:txBody>
      </p:sp>
      <p:pic>
        <p:nvPicPr>
          <p:cNvPr id="9" name="Kuva 8">
            <a:extLst>
              <a:ext uri="{FF2B5EF4-FFF2-40B4-BE49-F238E27FC236}">
                <a16:creationId xmlns:a16="http://schemas.microsoft.com/office/drawing/2014/main" id="{1A874227-E36E-455A-8C9E-70F886241B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251013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petus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4395C-0238-2543-B921-117AA4E15F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Kuva 20">
            <a:extLst>
              <a:ext uri="{FF2B5EF4-FFF2-40B4-BE49-F238E27FC236}">
                <a16:creationId xmlns:a16="http://schemas.microsoft.com/office/drawing/2014/main" id="{7112B02D-5D24-9043-AE9F-CADB2ABBC9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sp>
        <p:nvSpPr>
          <p:cNvPr id="7" name="Tekstiruutu 7">
            <a:extLst>
              <a:ext uri="{FF2B5EF4-FFF2-40B4-BE49-F238E27FC236}">
                <a16:creationId xmlns:a16="http://schemas.microsoft.com/office/drawing/2014/main" id="{479AAE17-D557-6B45-A36C-6F9D48D977E3}"/>
              </a:ext>
            </a:extLst>
          </p:cNvPr>
          <p:cNvSpPr txBox="1"/>
          <p:nvPr userDrawn="1"/>
        </p:nvSpPr>
        <p:spPr>
          <a:xfrm>
            <a:off x="799701" y="563046"/>
            <a:ext cx="10582533" cy="1739975"/>
          </a:xfrm>
          <a:prstGeom prst="rect">
            <a:avLst/>
          </a:prstGeom>
          <a:noFill/>
        </p:spPr>
        <p:txBody>
          <a:bodyPr wrap="square" rtlCol="0">
            <a:noAutofit/>
          </a:bodyPr>
          <a:lstStyle/>
          <a:p>
            <a:pPr algn="ctr"/>
            <a:r>
              <a:rPr lang="fi-FI" sz="7700" b="1" dirty="0">
                <a:solidFill>
                  <a:schemeClr val="bg1"/>
                </a:solidFill>
                <a:latin typeface="+mj-lt"/>
              </a:rPr>
              <a:t>Nähdään Oodissa!</a:t>
            </a:r>
          </a:p>
        </p:txBody>
      </p:sp>
      <p:pic>
        <p:nvPicPr>
          <p:cNvPr id="8" name="Kuva 7">
            <a:extLst>
              <a:ext uri="{FF2B5EF4-FFF2-40B4-BE49-F238E27FC236}">
                <a16:creationId xmlns:a16="http://schemas.microsoft.com/office/drawing/2014/main" id="{6AB39244-1EC9-40FE-9D46-70E29FC5AB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266026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nega harmaa">
    <p:bg>
      <p:bgRef idx="1002">
        <a:schemeClr val="bg1"/>
      </p:bgRef>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13" name="Dian numeron paikkamerkki 5">
            <a:extLst>
              <a:ext uri="{FF2B5EF4-FFF2-40B4-BE49-F238E27FC236}">
                <a16:creationId xmlns:a16="http://schemas.microsoft.com/office/drawing/2014/main" id="{5D0AE4BA-649A-5841-9D11-9FD6C21003DA}"/>
              </a:ext>
            </a:extLst>
          </p:cNvPr>
          <p:cNvSpPr>
            <a:spLocks noGrp="1"/>
          </p:cNvSpPr>
          <p:nvPr>
            <p:ph type="sldNum" sz="quarter" idx="4"/>
          </p:nvPr>
        </p:nvSpPr>
        <p:spPr>
          <a:xfrm>
            <a:off x="5507957" y="6268800"/>
            <a:ext cx="1237034" cy="258459"/>
          </a:xfrm>
          <a:prstGeom prst="rect">
            <a:avLst/>
          </a:prstGeom>
        </p:spPr>
        <p:txBody>
          <a:bodyPr vert="horz" lIns="0" tIns="0" rIns="0" bIns="0" rtlCol="0" anchor="ctr">
            <a:noAutofit/>
          </a:bodyPr>
          <a:lstStyle>
            <a:lvl1pPr algn="ctr">
              <a:defRPr sz="1300" b="1">
                <a:solidFill>
                  <a:schemeClr val="tx1"/>
                </a:solidFill>
              </a:defRPr>
            </a:lvl1pPr>
          </a:lstStyle>
          <a:p>
            <a:fld id="{66B0B938-106A-4E9D-9931-8D19B263D192}" type="slidenum">
              <a:rPr lang="fi-FI" smtClean="0"/>
              <a:pPr/>
              <a:t>‹#›</a:t>
            </a:fld>
            <a:endParaRPr lang="fi-FI" dirty="0"/>
          </a:p>
        </p:txBody>
      </p:sp>
      <p:pic>
        <p:nvPicPr>
          <p:cNvPr id="14" name="Kuva 20">
            <a:extLst>
              <a:ext uri="{FF2B5EF4-FFF2-40B4-BE49-F238E27FC236}">
                <a16:creationId xmlns:a16="http://schemas.microsoft.com/office/drawing/2014/main" id="{6690538B-A0B9-9346-B442-A79197D835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pic>
        <p:nvPicPr>
          <p:cNvPr id="7" name="Kuva 6">
            <a:extLst>
              <a:ext uri="{FF2B5EF4-FFF2-40B4-BE49-F238E27FC236}">
                <a16:creationId xmlns:a16="http://schemas.microsoft.com/office/drawing/2014/main" id="{A6A20DC9-DAB6-4773-9F10-C9B749E956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9594702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nega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7" name="Dian numeron paikkamerkki 5">
            <a:extLst>
              <a:ext uri="{FF2B5EF4-FFF2-40B4-BE49-F238E27FC236}">
                <a16:creationId xmlns:a16="http://schemas.microsoft.com/office/drawing/2014/main" id="{C12C10B2-617B-D542-B3D5-70DE2ECA2263}"/>
              </a:ext>
            </a:extLst>
          </p:cNvPr>
          <p:cNvSpPr>
            <a:spLocks noGrp="1"/>
          </p:cNvSpPr>
          <p:nvPr>
            <p:ph type="sldNum" sz="quarter" idx="4"/>
          </p:nvPr>
        </p:nvSpPr>
        <p:spPr>
          <a:xfrm>
            <a:off x="5507957" y="6268800"/>
            <a:ext cx="1237034" cy="258459"/>
          </a:xfrm>
          <a:prstGeom prst="rect">
            <a:avLst/>
          </a:prstGeom>
        </p:spPr>
        <p:txBody>
          <a:bodyPr vert="horz" lIns="0" tIns="0" rIns="0" bIns="0" rtlCol="0" anchor="ctr">
            <a:noAutofit/>
          </a:bodyPr>
          <a:lstStyle>
            <a:lvl1pPr algn="ctr">
              <a:defRPr sz="1300" b="1">
                <a:solidFill>
                  <a:schemeClr val="bg1"/>
                </a:solidFill>
              </a:defRPr>
            </a:lvl1pPr>
          </a:lstStyle>
          <a:p>
            <a:fld id="{66B0B938-106A-4E9D-9931-8D19B263D192}" type="slidenum">
              <a:rPr lang="fi-FI" smtClean="0"/>
              <a:pPr/>
              <a:t>‹#›</a:t>
            </a:fld>
            <a:endParaRPr lang="fi-FI" dirty="0"/>
          </a:p>
        </p:txBody>
      </p:sp>
      <p:pic>
        <p:nvPicPr>
          <p:cNvPr id="8" name="Kuva 20">
            <a:extLst>
              <a:ext uri="{FF2B5EF4-FFF2-40B4-BE49-F238E27FC236}">
                <a16:creationId xmlns:a16="http://schemas.microsoft.com/office/drawing/2014/main" id="{CCCB5FA0-C033-7549-8981-0003B4B1C0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pic>
        <p:nvPicPr>
          <p:cNvPr id="10" name="Kuva 9">
            <a:extLst>
              <a:ext uri="{FF2B5EF4-FFF2-40B4-BE49-F238E27FC236}">
                <a16:creationId xmlns:a16="http://schemas.microsoft.com/office/drawing/2014/main" id="{9312D3B1-8206-4C59-BAC3-54509CC67E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193150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nega bussi">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9972000" cy="5136204"/>
          </a:xfrm>
        </p:spPr>
        <p:txBody>
          <a:bodyPr anchor="t" anchorCtr="0"/>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rgbClr val="FFFFFF"/>
                </a:solidFill>
              </a:defRPr>
            </a:lvl1pPr>
          </a:lstStyle>
          <a:p>
            <a:endParaRPr lang="fi-FI"/>
          </a:p>
        </p:txBody>
      </p:sp>
      <p:sp>
        <p:nvSpPr>
          <p:cNvPr id="7" name="Dian numeron paikkamerkki 5">
            <a:extLst>
              <a:ext uri="{FF2B5EF4-FFF2-40B4-BE49-F238E27FC236}">
                <a16:creationId xmlns:a16="http://schemas.microsoft.com/office/drawing/2014/main" id="{B1B894D2-92EB-C842-9862-5F6DCABB2C1A}"/>
              </a:ext>
            </a:extLst>
          </p:cNvPr>
          <p:cNvSpPr>
            <a:spLocks noGrp="1"/>
          </p:cNvSpPr>
          <p:nvPr>
            <p:ph type="sldNum" sz="quarter" idx="4"/>
          </p:nvPr>
        </p:nvSpPr>
        <p:spPr>
          <a:xfrm>
            <a:off x="5507957" y="6268800"/>
            <a:ext cx="1237034" cy="258459"/>
          </a:xfrm>
          <a:prstGeom prst="rect">
            <a:avLst/>
          </a:prstGeom>
        </p:spPr>
        <p:txBody>
          <a:bodyPr vert="horz" lIns="0" tIns="0" rIns="0" bIns="0" rtlCol="0" anchor="ctr">
            <a:noAutofit/>
          </a:bodyPr>
          <a:lstStyle>
            <a:lvl1pPr algn="ctr">
              <a:defRPr sz="1300" b="1">
                <a:solidFill>
                  <a:schemeClr val="bg1"/>
                </a:solidFill>
              </a:defRPr>
            </a:lvl1pPr>
          </a:lstStyle>
          <a:p>
            <a:fld id="{66B0B938-106A-4E9D-9931-8D19B263D192}" type="slidenum">
              <a:rPr lang="fi-FI" smtClean="0"/>
              <a:pPr/>
              <a:t>‹#›</a:t>
            </a:fld>
            <a:endParaRPr lang="fi-FI" dirty="0"/>
          </a:p>
        </p:txBody>
      </p:sp>
      <p:pic>
        <p:nvPicPr>
          <p:cNvPr id="8" name="Kuva 20">
            <a:extLst>
              <a:ext uri="{FF2B5EF4-FFF2-40B4-BE49-F238E27FC236}">
                <a16:creationId xmlns:a16="http://schemas.microsoft.com/office/drawing/2014/main" id="{5A9A0579-9D73-6F47-BA09-7CD84033CA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9039" y="6134100"/>
            <a:ext cx="1058332" cy="593998"/>
          </a:xfrm>
          <a:prstGeom prst="rect">
            <a:avLst/>
          </a:prstGeom>
        </p:spPr>
      </p:pic>
      <p:pic>
        <p:nvPicPr>
          <p:cNvPr id="10" name="Kuva 9">
            <a:extLst>
              <a:ext uri="{FF2B5EF4-FFF2-40B4-BE49-F238E27FC236}">
                <a16:creationId xmlns:a16="http://schemas.microsoft.com/office/drawing/2014/main" id="{37464E8F-AC20-4AD9-BA39-6916C806F9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60" y="6091107"/>
            <a:ext cx="2107100" cy="652228"/>
          </a:xfrm>
          <a:prstGeom prst="rect">
            <a:avLst/>
          </a:prstGeom>
        </p:spPr>
      </p:pic>
    </p:spTree>
    <p:extLst>
      <p:ext uri="{BB962C8B-B14F-4D97-AF65-F5344CB8AC3E}">
        <p14:creationId xmlns:p14="http://schemas.microsoft.com/office/powerpoint/2010/main" val="311607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en-US" dirty="0"/>
              <a:t>Click to edit Master title style</a:t>
            </a:r>
            <a:endParaRPr lang="fi-FI" dirty="0"/>
          </a:p>
        </p:txBody>
      </p:sp>
      <p:sp>
        <p:nvSpPr>
          <p:cNvPr id="3" name="Sisällön paikkamerkki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p:cNvSpPr>
            <a:spLocks noGrp="1"/>
          </p:cNvSpPr>
          <p:nvPr>
            <p:ph type="dt" sz="half" idx="10"/>
          </p:nvPr>
        </p:nvSpPr>
        <p:spPr/>
        <p:txBody>
          <a:bodyPr/>
          <a:lstStyle/>
          <a:p>
            <a:endParaRPr lang="fi-FI"/>
          </a:p>
        </p:txBody>
      </p:sp>
      <p:sp>
        <p:nvSpPr>
          <p:cNvPr id="7" name="Dian numeron paikkamerkki 5">
            <a:extLst>
              <a:ext uri="{FF2B5EF4-FFF2-40B4-BE49-F238E27FC236}">
                <a16:creationId xmlns:a16="http://schemas.microsoft.com/office/drawing/2014/main" id="{AA1FEE1C-18D6-9141-AFDB-8D46D8606C71}"/>
              </a:ext>
            </a:extLst>
          </p:cNvPr>
          <p:cNvSpPr>
            <a:spLocks noGrp="1"/>
          </p:cNvSpPr>
          <p:nvPr>
            <p:ph type="sldNum" sz="quarter" idx="12"/>
          </p:nvPr>
        </p:nvSpPr>
        <p:spPr>
          <a:xfrm>
            <a:off x="5507957" y="6268800"/>
            <a:ext cx="1237034" cy="258459"/>
          </a:xfrm>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226331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en-US" dirty="0"/>
              <a:t>Click to edit Master title style</a:t>
            </a:r>
            <a:endParaRPr lang="fi-FI" dirty="0"/>
          </a:p>
        </p:txBody>
      </p:sp>
      <p:sp>
        <p:nvSpPr>
          <p:cNvPr id="3" name="Sisällön paikkamerkki 2"/>
          <p:cNvSpPr>
            <a:spLocks noGrp="1"/>
          </p:cNvSpPr>
          <p:nvPr>
            <p:ph sz="half" idx="1"/>
          </p:nvPr>
        </p:nvSpPr>
        <p:spPr>
          <a:xfrm>
            <a:off x="457200" y="1195200"/>
            <a:ext cx="5364000" cy="498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4"/>
          <p:cNvSpPr>
            <a:spLocks noGrp="1"/>
          </p:cNvSpPr>
          <p:nvPr>
            <p:ph type="dt" sz="half" idx="10"/>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Tree>
    <p:extLst>
      <p:ext uri="{BB962C8B-B14F-4D97-AF65-F5344CB8AC3E}">
        <p14:creationId xmlns:p14="http://schemas.microsoft.com/office/powerpoint/2010/main" val="4350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mj-lt"/>
              </a:defRPr>
            </a:lvl1pPr>
          </a:lstStyle>
          <a:p>
            <a:r>
              <a:rPr lang="en-US" dirty="0"/>
              <a:t>Click to edit Master title style</a:t>
            </a:r>
            <a:endParaRPr lang="fi-FI" dirty="0"/>
          </a:p>
        </p:txBody>
      </p:sp>
      <p:sp>
        <p:nvSpPr>
          <p:cNvPr id="3" name="Sisällön paikkamerkki 2"/>
          <p:cNvSpPr>
            <a:spLocks noGrp="1"/>
          </p:cNvSpPr>
          <p:nvPr>
            <p:ph sz="half" idx="1"/>
          </p:nvPr>
        </p:nvSpPr>
        <p:spPr>
          <a:xfrm>
            <a:off x="457200" y="1935804"/>
            <a:ext cx="5364000" cy="4241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4"/>
          <p:cNvSpPr>
            <a:spLocks noGrp="1"/>
          </p:cNvSpPr>
          <p:nvPr>
            <p:ph type="dt" sz="half" idx="10"/>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Tekstin paikkamerkki 9"/>
          <p:cNvSpPr>
            <a:spLocks noGrp="1"/>
          </p:cNvSpPr>
          <p:nvPr>
            <p:ph type="body" sz="quarter" idx="13" hasCustomPrompt="1"/>
          </p:nvPr>
        </p:nvSpPr>
        <p:spPr>
          <a:xfrm>
            <a:off x="457200" y="1555784"/>
            <a:ext cx="5364163" cy="409203"/>
          </a:xfrm>
        </p:spPr>
        <p:txBody>
          <a:bodyPr/>
          <a:lstStyle>
            <a:lvl1pPr marL="0" indent="0">
              <a:buNone/>
              <a:defRPr b="1">
                <a:latin typeface="+mj-lt"/>
              </a:defRPr>
            </a:lvl1pPr>
          </a:lstStyle>
          <a:p>
            <a:pPr lvl="0"/>
            <a:r>
              <a:rPr lang="fi-FI" dirty="0"/>
              <a:t>Väliotsikko</a:t>
            </a:r>
          </a:p>
        </p:txBody>
      </p:sp>
      <p:sp>
        <p:nvSpPr>
          <p:cNvPr id="11" name="Tekstin paikkamerkki 9"/>
          <p:cNvSpPr>
            <a:spLocks noGrp="1"/>
          </p:cNvSpPr>
          <p:nvPr>
            <p:ph type="body" sz="quarter" idx="14" hasCustomPrompt="1"/>
          </p:nvPr>
        </p:nvSpPr>
        <p:spPr>
          <a:xfrm>
            <a:off x="6174000" y="1555784"/>
            <a:ext cx="5364163" cy="409203"/>
          </a:xfrm>
        </p:spPr>
        <p:txBody>
          <a:bodyPr/>
          <a:lstStyle>
            <a:lvl1pPr marL="0" indent="0">
              <a:buNone/>
              <a:defRPr b="1">
                <a:latin typeface="+mj-lt"/>
              </a:defRPr>
            </a:lvl1pPr>
          </a:lstStyle>
          <a:p>
            <a:pPr lvl="0"/>
            <a:r>
              <a:rPr lang="fi-FI" dirty="0"/>
              <a:t>Väliotsikko</a:t>
            </a:r>
          </a:p>
        </p:txBody>
      </p:sp>
    </p:spTree>
    <p:extLst>
      <p:ext uri="{BB962C8B-B14F-4D97-AF65-F5344CB8AC3E}">
        <p14:creationId xmlns:p14="http://schemas.microsoft.com/office/powerpoint/2010/main" val="358446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lvl1pPr>
              <a:defRPr>
                <a:latin typeface="+mj-lt"/>
              </a:defRPr>
            </a:lvl1pPr>
          </a:lstStyle>
          <a:p>
            <a:r>
              <a:rPr lang="en-US" dirty="0"/>
              <a:t>Click to edit Master title style</a:t>
            </a:r>
            <a:endParaRPr lang="fi-FI" dirty="0"/>
          </a:p>
        </p:txBody>
      </p:sp>
      <p:sp>
        <p:nvSpPr>
          <p:cNvPr id="3" name="Sisällön paikkamerkki 2"/>
          <p:cNvSpPr>
            <a:spLocks noGrp="1"/>
          </p:cNvSpPr>
          <p:nvPr>
            <p:ph sz="half" idx="1"/>
          </p:nvPr>
        </p:nvSpPr>
        <p:spPr>
          <a:xfrm>
            <a:off x="457200" y="1775790"/>
            <a:ext cx="6371618" cy="4401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4"/>
          <p:cNvSpPr>
            <a:spLocks noGrp="1"/>
          </p:cNvSpPr>
          <p:nvPr>
            <p:ph type="dt" sz="half" idx="10"/>
          </p:nvPr>
        </p:nvSpPr>
        <p:spPr/>
        <p:txBody>
          <a:bodyPr/>
          <a:lstStyle/>
          <a:p>
            <a:endParaRPr lang="fi-FI"/>
          </a:p>
        </p:txBody>
      </p:sp>
      <p:sp>
        <p:nvSpPr>
          <p:cNvPr id="7" name="Dian numeron paikkamerkki 6"/>
          <p:cNvSpPr>
            <a:spLocks noGrp="1"/>
          </p:cNvSpPr>
          <p:nvPr>
            <p:ph type="sldNum" sz="quarter" idx="12"/>
          </p:nvPr>
        </p:nvSpPr>
        <p:spPr/>
        <p:txBody>
          <a:bodyPr/>
          <a:lstStyle/>
          <a:p>
            <a:fld id="{66B0B938-106A-4E9D-9931-8D19B263D192}" type="slidenum">
              <a:rPr lang="fi-FI" smtClean="0"/>
              <a:t>‹#›</a:t>
            </a:fld>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a:lstStyle>
            <a:lvl1pPr marL="0" indent="0" algn="r">
              <a:buNone/>
              <a:defRPr/>
            </a:lvl1pPr>
          </a:lstStyle>
          <a:p>
            <a:r>
              <a:rPr lang="en-US"/>
              <a:t>Click icon to add picture</a:t>
            </a:r>
            <a:endParaRPr lang="fi-FI"/>
          </a:p>
        </p:txBody>
      </p:sp>
    </p:spTree>
    <p:extLst>
      <p:ext uri="{BB962C8B-B14F-4D97-AF65-F5344CB8AC3E}">
        <p14:creationId xmlns:p14="http://schemas.microsoft.com/office/powerpoint/2010/main" val="364540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0350227" y="216560"/>
            <a:ext cx="1305128" cy="258459"/>
          </a:xfrm>
          <a:prstGeom prst="rect">
            <a:avLst/>
          </a:prstGeom>
        </p:spPr>
        <p:txBody>
          <a:bodyPr vert="horz" lIns="0" tIns="0" rIns="0" bIns="0" rtlCol="0" anchor="ctr">
            <a:noAutofit/>
          </a:bodyPr>
          <a:lstStyle>
            <a:lvl1pPr algn="r">
              <a:defRPr sz="1300">
                <a:solidFill>
                  <a:srgbClr val="000000"/>
                </a:solidFill>
              </a:defRPr>
            </a:lvl1pPr>
          </a:lstStyle>
          <a:p>
            <a:endParaRPr lang="fi-FI" dirty="0"/>
          </a:p>
        </p:txBody>
      </p:sp>
      <p:sp>
        <p:nvSpPr>
          <p:cNvPr id="6" name="Dian numeron paikkamerkki 5"/>
          <p:cNvSpPr>
            <a:spLocks noGrp="1"/>
          </p:cNvSpPr>
          <p:nvPr>
            <p:ph type="sldNum" sz="quarter" idx="4"/>
          </p:nvPr>
        </p:nvSpPr>
        <p:spPr>
          <a:xfrm>
            <a:off x="5507957" y="6268800"/>
            <a:ext cx="1237034" cy="258459"/>
          </a:xfrm>
          <a:prstGeom prst="rect">
            <a:avLst/>
          </a:prstGeom>
        </p:spPr>
        <p:txBody>
          <a:bodyPr vert="horz" lIns="0" tIns="0" rIns="0" bIns="0" rtlCol="0" anchor="ctr">
            <a:noAutofit/>
          </a:bodyPr>
          <a:lstStyle>
            <a:lvl1pPr algn="ctr">
              <a:defRPr sz="1300" b="1">
                <a:solidFill>
                  <a:srgbClr val="000000"/>
                </a:solidFill>
              </a:defRPr>
            </a:lvl1pPr>
          </a:lstStyle>
          <a:p>
            <a:fld id="{66B0B938-106A-4E9D-9931-8D19B263D192}" type="slidenum">
              <a:rPr lang="fi-FI" smtClean="0"/>
              <a:pPr/>
              <a:t>‹#›</a:t>
            </a:fld>
            <a:endParaRPr lang="fi-FI" dirty="0"/>
          </a:p>
        </p:txBody>
      </p:sp>
      <p:pic>
        <p:nvPicPr>
          <p:cNvPr id="8" name="Kuva 18">
            <a:extLst>
              <a:ext uri="{FF2B5EF4-FFF2-40B4-BE49-F238E27FC236}">
                <a16:creationId xmlns:a16="http://schemas.microsoft.com/office/drawing/2014/main" id="{93700187-FD0E-444B-8D02-18C4CD24B5AE}"/>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719039" y="6134100"/>
            <a:ext cx="1058332" cy="593999"/>
          </a:xfrm>
          <a:prstGeom prst="rect">
            <a:avLst/>
          </a:prstGeom>
        </p:spPr>
      </p:pic>
      <p:pic>
        <p:nvPicPr>
          <p:cNvPr id="10" name="Kuva 9">
            <a:extLst>
              <a:ext uri="{FF2B5EF4-FFF2-40B4-BE49-F238E27FC236}">
                <a16:creationId xmlns:a16="http://schemas.microsoft.com/office/drawing/2014/main" id="{26E41A04-41BE-4988-BAA3-339E454FA141}"/>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20042" y="6091108"/>
            <a:ext cx="2107096" cy="652227"/>
          </a:xfrm>
          <a:prstGeom prst="rect">
            <a:avLst/>
          </a:prstGeom>
        </p:spPr>
      </p:pic>
    </p:spTree>
    <p:extLst>
      <p:ext uri="{BB962C8B-B14F-4D97-AF65-F5344CB8AC3E}">
        <p14:creationId xmlns:p14="http://schemas.microsoft.com/office/powerpoint/2010/main" val="243849289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769" r:id="rId3"/>
    <p:sldLayoutId id="2147483714" r:id="rId4"/>
    <p:sldLayoutId id="2147483715" r:id="rId5"/>
    <p:sldLayoutId id="2147483650" r:id="rId6"/>
    <p:sldLayoutId id="2147483652" r:id="rId7"/>
    <p:sldLayoutId id="2147483656" r:id="rId8"/>
    <p:sldLayoutId id="2147483709" r:id="rId9"/>
    <p:sldLayoutId id="2147483723" r:id="rId10"/>
    <p:sldLayoutId id="2147483725" r:id="rId11"/>
    <p:sldLayoutId id="2147483724" r:id="rId12"/>
    <p:sldLayoutId id="2147483722" r:id="rId13"/>
    <p:sldLayoutId id="2147483727" r:id="rId14"/>
    <p:sldLayoutId id="2147483728" r:id="rId15"/>
    <p:sldLayoutId id="2147483750" r:id="rId16"/>
    <p:sldLayoutId id="2147483654" r:id="rId17"/>
    <p:sldLayoutId id="2147483762" r:id="rId18"/>
    <p:sldLayoutId id="2147483655" r:id="rId19"/>
    <p:sldLayoutId id="2147483770" r:id="rId20"/>
    <p:sldLayoutId id="2147483767" r:id="rId21"/>
    <p:sldLayoutId id="2147483768" r:id="rId22"/>
    <p:sldLayoutId id="2147483763" r:id="rId23"/>
    <p:sldLayoutId id="2147483671" r:id="rId24"/>
    <p:sldLayoutId id="2147483759" r:id="rId25"/>
    <p:sldLayoutId id="2147483765" r:id="rId26"/>
    <p:sldLayoutId id="2147483766" r:id="rId27"/>
  </p:sldLayoutIdLst>
  <p:hf hdr="0" ftr="0" dt="0"/>
  <p:txStyles>
    <p:titleStyle>
      <a:lvl1pPr algn="l" defTabSz="914400" rtl="0" eaLnBrk="1" latinLnBrk="0" hangingPunct="1">
        <a:lnSpc>
          <a:spcPct val="90000"/>
        </a:lnSpc>
        <a:spcBef>
          <a:spcPct val="0"/>
        </a:spcBef>
        <a:buNone/>
        <a:defRPr sz="42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18" Type="http://schemas.openxmlformats.org/officeDocument/2006/relationships/oleObject" Target="../embeddings/oleObject8.bin"/><Relationship Id="rId26" Type="http://schemas.openxmlformats.org/officeDocument/2006/relationships/image" Target="../media/image47.wmf"/><Relationship Id="rId3" Type="http://schemas.openxmlformats.org/officeDocument/2006/relationships/notesSlide" Target="../notesSlides/notesSlide7.xml"/><Relationship Id="rId21" Type="http://schemas.openxmlformats.org/officeDocument/2006/relationships/oleObject" Target="../embeddings/oleObject10.bin"/><Relationship Id="rId7" Type="http://schemas.openxmlformats.org/officeDocument/2006/relationships/oleObject" Target="../embeddings/oleObject2.bin"/><Relationship Id="rId12" Type="http://schemas.openxmlformats.org/officeDocument/2006/relationships/oleObject" Target="../embeddings/oleObject5.bin"/><Relationship Id="rId17" Type="http://schemas.openxmlformats.org/officeDocument/2006/relationships/image" Target="../media/image44.wmf"/><Relationship Id="rId25" Type="http://schemas.openxmlformats.org/officeDocument/2006/relationships/oleObject" Target="../embeddings/oleObject13.bin"/><Relationship Id="rId2" Type="http://schemas.openxmlformats.org/officeDocument/2006/relationships/slideLayout" Target="../slideLayouts/slideLayout10.xml"/><Relationship Id="rId16" Type="http://schemas.openxmlformats.org/officeDocument/2006/relationships/oleObject" Target="../embeddings/oleObject7.bin"/><Relationship Id="rId20" Type="http://schemas.openxmlformats.org/officeDocument/2006/relationships/image" Target="../media/image45.wmf"/><Relationship Id="rId1" Type="http://schemas.openxmlformats.org/officeDocument/2006/relationships/vmlDrawing" Target="../drawings/vmlDrawing1.vml"/><Relationship Id="rId6" Type="http://schemas.openxmlformats.org/officeDocument/2006/relationships/image" Target="../media/image39.wmf"/><Relationship Id="rId11" Type="http://schemas.openxmlformats.org/officeDocument/2006/relationships/oleObject" Target="../embeddings/oleObject4.bin"/><Relationship Id="rId24" Type="http://schemas.openxmlformats.org/officeDocument/2006/relationships/oleObject" Target="../embeddings/oleObject12.bin"/><Relationship Id="rId5" Type="http://schemas.openxmlformats.org/officeDocument/2006/relationships/oleObject" Target="../embeddings/oleObject1.bin"/><Relationship Id="rId15" Type="http://schemas.openxmlformats.org/officeDocument/2006/relationships/image" Target="../media/image43.wmf"/><Relationship Id="rId23" Type="http://schemas.openxmlformats.org/officeDocument/2006/relationships/oleObject" Target="../embeddings/oleObject11.bin"/><Relationship Id="rId28" Type="http://schemas.openxmlformats.org/officeDocument/2006/relationships/image" Target="../media/image48.wmf"/><Relationship Id="rId10" Type="http://schemas.openxmlformats.org/officeDocument/2006/relationships/image" Target="../media/image41.wmf"/><Relationship Id="rId19" Type="http://schemas.openxmlformats.org/officeDocument/2006/relationships/oleObject" Target="../embeddings/oleObject9.bin"/><Relationship Id="rId4" Type="http://schemas.openxmlformats.org/officeDocument/2006/relationships/image" Target="../media/image49.jpeg"/><Relationship Id="rId9" Type="http://schemas.openxmlformats.org/officeDocument/2006/relationships/oleObject" Target="../embeddings/oleObject3.bin"/><Relationship Id="rId14" Type="http://schemas.openxmlformats.org/officeDocument/2006/relationships/oleObject" Target="../embeddings/oleObject6.bin"/><Relationship Id="rId22" Type="http://schemas.openxmlformats.org/officeDocument/2006/relationships/image" Target="../media/image46.wmf"/><Relationship Id="rId27"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40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a:xfrm>
            <a:off x="1888176" y="5596608"/>
            <a:ext cx="9999023" cy="664797"/>
          </a:xfrm>
          <a:prstGeom prst="rect">
            <a:avLst/>
          </a:prstGeom>
        </p:spPr>
        <p:txBody>
          <a:bodyPr wrap="square">
            <a:spAutoFit/>
          </a:bodyPr>
          <a:lstStyle/>
          <a:p>
            <a:pPr algn="l"/>
            <a:r>
              <a:rPr lang="fi-FI" sz="2400" b="1" dirty="0" smtClean="0"/>
              <a:t>54 työntekijää</a:t>
            </a:r>
            <a:r>
              <a:rPr lang="fi-FI" sz="2400" dirty="0" smtClean="0"/>
              <a:t>: kirjaston johtaja, 4 esimiestä, </a:t>
            </a:r>
            <a:r>
              <a:rPr lang="fi-FI" sz="2400" dirty="0"/>
              <a:t>4</a:t>
            </a:r>
            <a:r>
              <a:rPr lang="fi-FI" sz="2400" dirty="0" smtClean="0"/>
              <a:t> informaatikkoa, </a:t>
            </a:r>
            <a:br>
              <a:rPr lang="fi-FI" sz="2400" dirty="0" smtClean="0"/>
            </a:br>
            <a:r>
              <a:rPr lang="fi-FI" sz="2400" dirty="0" smtClean="0"/>
              <a:t>17 kirjastonhoitajaa, 23 kirjastovirkailijaa, 5 mediatyöntekijää</a:t>
            </a:r>
            <a:endParaRPr lang="fi-FI" sz="2400" dirty="0"/>
          </a:p>
        </p:txBody>
      </p:sp>
      <p:pic>
        <p:nvPicPr>
          <p:cNvPr id="5" name="Kuvan paikkamerkki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25532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66B0B938-106A-4E9D-9931-8D19B263D192}" type="slidenum">
              <a:rPr lang="fi-FI" smtClean="0"/>
              <a:t>11</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Sisällön paikkamerkki 4"/>
          <p:cNvSpPr>
            <a:spLocks noGrp="1"/>
          </p:cNvSpPr>
          <p:nvPr>
            <p:ph sz="half" idx="1"/>
          </p:nvPr>
        </p:nvSpPr>
        <p:spPr>
          <a:xfrm>
            <a:off x="1686296" y="3564762"/>
            <a:ext cx="9939647" cy="2704038"/>
          </a:xfrm>
        </p:spPr>
        <p:txBody>
          <a:bodyPr/>
          <a:lstStyle/>
          <a:p>
            <a:r>
              <a:rPr lang="fi-FI" sz="2400" dirty="0" smtClean="0"/>
              <a:t>Henkilökuntaa n. 20 eri kirjastosta, eri työkulttuureista</a:t>
            </a:r>
          </a:p>
          <a:p>
            <a:r>
              <a:rPr lang="fi-FI" sz="2400" dirty="0" smtClean="0"/>
              <a:t>Haasteena yhteisen työkulttuurin ja arvojen </a:t>
            </a:r>
            <a:r>
              <a:rPr lang="fi-FI" sz="2400" dirty="0" smtClean="0"/>
              <a:t>muodostaminen sekä itseohjautuvan </a:t>
            </a:r>
            <a:r>
              <a:rPr lang="fi-FI" sz="2400" smtClean="0"/>
              <a:t>työyhteisön synnyttäminen.</a:t>
            </a:r>
            <a:endParaRPr lang="fi-FI" sz="2400" dirty="0" smtClean="0"/>
          </a:p>
          <a:p>
            <a:endParaRPr lang="fi-FI" dirty="0"/>
          </a:p>
          <a:p>
            <a:pPr marL="914400" lvl="2" indent="0">
              <a:buNone/>
            </a:pPr>
            <a:r>
              <a:rPr lang="fi-FI" sz="2400" b="1" dirty="0" smtClean="0"/>
              <a:t>Suurimpana huolena turvallisuus</a:t>
            </a:r>
          </a:p>
          <a:p>
            <a:pPr lvl="3"/>
            <a:r>
              <a:rPr lang="fi-FI" sz="2400" dirty="0" smtClean="0"/>
              <a:t>Uhkaavien asiakastilanteiden hallinta</a:t>
            </a:r>
          </a:p>
          <a:p>
            <a:pPr lvl="3"/>
            <a:r>
              <a:rPr lang="fi-FI" sz="2400" dirty="0" smtClean="0"/>
              <a:t>Puhejudo</a:t>
            </a:r>
          </a:p>
          <a:p>
            <a:pPr lvl="3"/>
            <a:r>
              <a:rPr lang="fi-FI" sz="2400" dirty="0" smtClean="0"/>
              <a:t>Turvallisen tilan periaatteet</a:t>
            </a:r>
          </a:p>
        </p:txBody>
      </p:sp>
      <p:pic>
        <p:nvPicPr>
          <p:cNvPr id="3" name="Kuva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3462350"/>
          </a:xfrm>
          <a:prstGeom prst="rect">
            <a:avLst/>
          </a:prstGeom>
        </p:spPr>
      </p:pic>
    </p:spTree>
    <p:extLst>
      <p:ext uri="{BB962C8B-B14F-4D97-AF65-F5344CB8AC3E}">
        <p14:creationId xmlns:p14="http://schemas.microsoft.com/office/powerpoint/2010/main" val="3235040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361061"/>
            <a:ext cx="11530940" cy="787615"/>
          </a:xfrm>
        </p:spPr>
        <p:txBody>
          <a:bodyPr/>
          <a:lstStyle/>
          <a:p>
            <a:pPr algn="ctr"/>
            <a:r>
              <a:rPr lang="fi-FI" dirty="0">
                <a:sym typeface="Wingdings" panose="05000000000000000000" pitchFamily="2" charset="2"/>
              </a:rPr>
              <a:t>Turvallisemman tilan periaatteet </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12</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Suorakulmio 7"/>
          <p:cNvSpPr/>
          <p:nvPr/>
        </p:nvSpPr>
        <p:spPr>
          <a:xfrm>
            <a:off x="307975" y="1446580"/>
            <a:ext cx="11458492" cy="4524315"/>
          </a:xfrm>
          <a:prstGeom prst="rect">
            <a:avLst/>
          </a:prstGeom>
        </p:spPr>
        <p:txBody>
          <a:bodyPr wrap="square">
            <a:spAutoFit/>
          </a:bodyPr>
          <a:lstStyle/>
          <a:p>
            <a:pPr marL="285750" indent="-285750">
              <a:buFont typeface="Arial" panose="020B0604020202020204" pitchFamily="34" charset="0"/>
              <a:buChar char="•"/>
            </a:pPr>
            <a:r>
              <a:rPr lang="fi-FI" sz="2400" dirty="0">
                <a:sym typeface="Wingdings" panose="05000000000000000000" pitchFamily="2" charset="2"/>
              </a:rPr>
              <a:t>Kaikki kokevat olevansa tervetulleita riippumatta taustastaan (sukupuoli, ikä, seksuaalinen suuntautuminen, </a:t>
            </a:r>
            <a:r>
              <a:rPr lang="fi-FI" sz="2400" dirty="0" err="1">
                <a:sym typeface="Wingdings" panose="05000000000000000000" pitchFamily="2" charset="2"/>
              </a:rPr>
              <a:t>rodullistaminen</a:t>
            </a:r>
            <a:r>
              <a:rPr lang="fi-FI" sz="2400" dirty="0">
                <a:sym typeface="Wingdings" panose="05000000000000000000" pitchFamily="2" charset="2"/>
              </a:rPr>
              <a:t>, kulttuuritausta, ulkoinen olemus, </a:t>
            </a:r>
            <a:r>
              <a:rPr lang="fi-FI" sz="2400" dirty="0" err="1">
                <a:sym typeface="Wingdings" panose="05000000000000000000" pitchFamily="2" charset="2"/>
              </a:rPr>
              <a:t>jne</a:t>
            </a:r>
            <a:r>
              <a:rPr lang="fi-FI" sz="2400" dirty="0">
                <a:sym typeface="Wingdings" panose="05000000000000000000" pitchFamily="2" charset="2"/>
              </a:rPr>
              <a:t>) </a:t>
            </a:r>
            <a:br>
              <a:rPr lang="fi-FI" sz="2400" dirty="0">
                <a:sym typeface="Wingdings" panose="05000000000000000000" pitchFamily="2" charset="2"/>
              </a:rPr>
            </a:br>
            <a:endParaRPr lang="fi-FI" sz="2400" dirty="0">
              <a:sym typeface="Wingdings" panose="05000000000000000000" pitchFamily="2" charset="2"/>
            </a:endParaRPr>
          </a:p>
          <a:p>
            <a:pPr marL="285750" indent="-285750">
              <a:buFont typeface="Arial" panose="020B0604020202020204" pitchFamily="34" charset="0"/>
              <a:buChar char="•"/>
            </a:pPr>
            <a:r>
              <a:rPr lang="fi-FI" sz="2400" dirty="0" smtClean="0">
                <a:sym typeface="Wingdings" panose="05000000000000000000" pitchFamily="2" charset="2"/>
              </a:rPr>
              <a:t>Fyysisen </a:t>
            </a:r>
            <a:r>
              <a:rPr lang="fi-FI" sz="2400" dirty="0">
                <a:sym typeface="Wingdings" panose="05000000000000000000" pitchFamily="2" charset="2"/>
              </a:rPr>
              <a:t>turvallisuuden lisäksi emotionaalinen turvallisuus ja </a:t>
            </a:r>
            <a:r>
              <a:rPr lang="fi-FI" sz="2400" dirty="0" smtClean="0">
                <a:sym typeface="Wingdings" panose="05000000000000000000" pitchFamily="2" charset="2"/>
              </a:rPr>
              <a:t>hyvinvointi</a:t>
            </a:r>
          </a:p>
          <a:p>
            <a:pPr marL="285750" indent="-285750">
              <a:buFont typeface="Arial" panose="020B0604020202020204" pitchFamily="34" charset="0"/>
              <a:buChar char="•"/>
            </a:pPr>
            <a:endParaRPr lang="fi-FI" sz="2400" dirty="0" smtClean="0">
              <a:sym typeface="Wingdings" panose="05000000000000000000" pitchFamily="2" charset="2"/>
            </a:endParaRPr>
          </a:p>
          <a:p>
            <a:pPr marL="285750" indent="-285750">
              <a:buFont typeface="Arial" panose="020B0604020202020204" pitchFamily="34" charset="0"/>
              <a:buChar char="•"/>
            </a:pPr>
            <a:r>
              <a:rPr lang="fi-FI" sz="2400" dirty="0">
                <a:sym typeface="Wingdings" panose="05000000000000000000" pitchFamily="2" charset="2"/>
              </a:rPr>
              <a:t>Aktiivinen syrjinnän ja häirinnän ehkäisy ja niihin puuttuminen  </a:t>
            </a:r>
            <a:endParaRPr lang="fi-FI" sz="2400" dirty="0" smtClean="0">
              <a:sym typeface="Wingdings" panose="05000000000000000000" pitchFamily="2" charset="2"/>
            </a:endParaRPr>
          </a:p>
          <a:p>
            <a:pPr marL="285750" indent="-285750">
              <a:buFont typeface="Arial" panose="020B0604020202020204" pitchFamily="34" charset="0"/>
              <a:buChar char="•"/>
            </a:pPr>
            <a:endParaRPr lang="fi-FI" sz="2400" dirty="0">
              <a:sym typeface="Wingdings" panose="05000000000000000000" pitchFamily="2" charset="2"/>
            </a:endParaRPr>
          </a:p>
          <a:p>
            <a:pPr marL="285750" indent="-285750">
              <a:buFont typeface="Arial" panose="020B0604020202020204" pitchFamily="34" charset="0"/>
              <a:buChar char="•"/>
            </a:pPr>
            <a:r>
              <a:rPr lang="fi-FI" sz="2400" dirty="0" smtClean="0">
                <a:sym typeface="Wingdings" panose="05000000000000000000" pitchFamily="2" charset="2"/>
              </a:rPr>
              <a:t>Oman </a:t>
            </a:r>
            <a:r>
              <a:rPr lang="fi-FI" sz="2400" dirty="0">
                <a:sym typeface="Wingdings" panose="05000000000000000000" pitchFamily="2" charset="2"/>
              </a:rPr>
              <a:t>käytöksen ymmärtäminen ja </a:t>
            </a:r>
            <a:r>
              <a:rPr lang="fi-FI" sz="2400" dirty="0" smtClean="0">
                <a:sym typeface="Wingdings" panose="05000000000000000000" pitchFamily="2" charset="2"/>
              </a:rPr>
              <a:t>reflektointi</a:t>
            </a:r>
          </a:p>
          <a:p>
            <a:pPr marL="285750" indent="-285750">
              <a:buFont typeface="Arial" panose="020B0604020202020204" pitchFamily="34" charset="0"/>
              <a:buChar char="•"/>
            </a:pPr>
            <a:endParaRPr lang="fi-FI" sz="2400" dirty="0">
              <a:sym typeface="Wingdings" panose="05000000000000000000" pitchFamily="2" charset="2"/>
            </a:endParaRPr>
          </a:p>
          <a:p>
            <a:pPr marL="285750" indent="-285750">
              <a:buFont typeface="Arial" panose="020B0604020202020204" pitchFamily="34" charset="0"/>
              <a:buChar char="•"/>
            </a:pPr>
            <a:r>
              <a:rPr lang="fi-FI" sz="2400" dirty="0" smtClean="0">
                <a:sym typeface="Wingdings" panose="05000000000000000000" pitchFamily="2" charset="2"/>
              </a:rPr>
              <a:t>Tärkeää</a:t>
            </a:r>
            <a:r>
              <a:rPr lang="fi-FI" sz="2400" dirty="0">
                <a:sym typeface="Wingdings" panose="05000000000000000000" pitchFamily="2" charset="2"/>
              </a:rPr>
              <a:t>: </a:t>
            </a:r>
            <a:r>
              <a:rPr lang="fi-FI" sz="2400" dirty="0" err="1">
                <a:sym typeface="Wingdings" panose="05000000000000000000" pitchFamily="2" charset="2"/>
              </a:rPr>
              <a:t>tt</a:t>
            </a:r>
            <a:r>
              <a:rPr lang="fi-FI" sz="2400" dirty="0">
                <a:sym typeface="Wingdings" panose="05000000000000000000" pitchFamily="2" charset="2"/>
              </a:rPr>
              <a:t>-periaatteet tehdään itse omiin tarpeisiin Oodissa</a:t>
            </a:r>
          </a:p>
          <a:p>
            <a:pPr marL="285750" indent="-285750">
              <a:buFont typeface="Arial" panose="020B0604020202020204" pitchFamily="34" charset="0"/>
              <a:buChar char="•"/>
            </a:pPr>
            <a:endParaRPr lang="fi-FI" sz="2400" dirty="0">
              <a:sym typeface="Wingdings" panose="05000000000000000000" pitchFamily="2" charset="2"/>
            </a:endParaRPr>
          </a:p>
        </p:txBody>
      </p:sp>
    </p:spTree>
    <p:extLst>
      <p:ext uri="{BB962C8B-B14F-4D97-AF65-F5344CB8AC3E}">
        <p14:creationId xmlns:p14="http://schemas.microsoft.com/office/powerpoint/2010/main" val="4258325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89374" y="0"/>
            <a:ext cx="6002626" cy="6858000"/>
          </a:xfrm>
          <a:prstGeom prst="rect">
            <a:avLst/>
          </a:prstGeom>
        </p:spPr>
      </p:pic>
      <p:sp>
        <p:nvSpPr>
          <p:cNvPr id="4" name="Dian numeron paikkamerkki 3"/>
          <p:cNvSpPr>
            <a:spLocks noGrp="1"/>
          </p:cNvSpPr>
          <p:nvPr>
            <p:ph type="sldNum" sz="quarter" idx="12"/>
          </p:nvPr>
        </p:nvSpPr>
        <p:spPr/>
        <p:txBody>
          <a:bodyPr/>
          <a:lstStyle/>
          <a:p>
            <a:fld id="{66B0B938-106A-4E9D-9931-8D19B263D192}" type="slidenum">
              <a:rPr lang="fi-FI" smtClean="0"/>
              <a:t>13</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p:ph sz="half" idx="1"/>
          </p:nvPr>
        </p:nvSpPr>
        <p:spPr>
          <a:xfrm>
            <a:off x="460375" y="1003894"/>
            <a:ext cx="5429786" cy="4401809"/>
          </a:xfrm>
        </p:spPr>
        <p:txBody>
          <a:bodyPr/>
          <a:lstStyle/>
          <a:p>
            <a:r>
              <a:rPr lang="fi-FI" sz="2000" dirty="0"/>
              <a:t>Rasismi, seksismi, homofobia, </a:t>
            </a:r>
            <a:r>
              <a:rPr lang="fi-FI" sz="2000" dirty="0" err="1"/>
              <a:t>transfobia</a:t>
            </a:r>
            <a:r>
              <a:rPr lang="fi-FI" sz="2000" dirty="0"/>
              <a:t>, </a:t>
            </a:r>
            <a:r>
              <a:rPr lang="fi-FI" sz="2000" dirty="0" err="1"/>
              <a:t>ableismi</a:t>
            </a:r>
            <a:r>
              <a:rPr lang="fi-FI" sz="2000" dirty="0"/>
              <a:t>… ei kuulu </a:t>
            </a:r>
            <a:r>
              <a:rPr lang="fi-FI" sz="2000" dirty="0" smtClean="0"/>
              <a:t>työpaikalle</a:t>
            </a:r>
          </a:p>
          <a:p>
            <a:endParaRPr lang="fi-FI" sz="2000" dirty="0"/>
          </a:p>
          <a:p>
            <a:r>
              <a:rPr lang="fi-FI" sz="2000" dirty="0" smtClean="0"/>
              <a:t>Tutkittua</a:t>
            </a:r>
            <a:r>
              <a:rPr lang="fi-FI" sz="2000" dirty="0"/>
              <a:t>: Kun erilaisuus nähdään voimavarana, työyhteisö on </a:t>
            </a:r>
            <a:r>
              <a:rPr lang="fi-FI" sz="2000" dirty="0" err="1"/>
              <a:t>luovempi</a:t>
            </a:r>
            <a:r>
              <a:rPr lang="fi-FI" sz="2000" dirty="0"/>
              <a:t>, työt tehdään paremmin, työpaikkaan sitoudutaan, </a:t>
            </a:r>
            <a:r>
              <a:rPr lang="fi-FI" sz="2000" b="1" dirty="0"/>
              <a:t>töissä halutaan </a:t>
            </a:r>
            <a:r>
              <a:rPr lang="fi-FI" sz="2000" b="1" dirty="0" smtClean="0"/>
              <a:t>käydä</a:t>
            </a:r>
          </a:p>
          <a:p>
            <a:endParaRPr lang="fi-FI" sz="2000" b="1" dirty="0"/>
          </a:p>
          <a:p>
            <a:r>
              <a:rPr lang="fi-FI" sz="2000" b="1" dirty="0" smtClean="0"/>
              <a:t>Oikeus </a:t>
            </a:r>
            <a:r>
              <a:rPr lang="fi-FI" sz="2000" dirty="0"/>
              <a:t>voida hyvin työpaikalla</a:t>
            </a:r>
          </a:p>
          <a:p>
            <a:pPr marL="0" indent="0">
              <a:buNone/>
            </a:pPr>
            <a:endParaRPr lang="fi-FI" dirty="0" smtClean="0"/>
          </a:p>
          <a:p>
            <a:r>
              <a:rPr lang="fi-FI" sz="2000" dirty="0">
                <a:sym typeface="Wingdings" panose="05000000000000000000" pitchFamily="2" charset="2"/>
              </a:rPr>
              <a:t>Omat </a:t>
            </a:r>
            <a:r>
              <a:rPr lang="fi-FI" sz="2000" dirty="0" err="1">
                <a:sym typeface="Wingdings" panose="05000000000000000000" pitchFamily="2" charset="2"/>
              </a:rPr>
              <a:t>tt</a:t>
            </a:r>
            <a:r>
              <a:rPr lang="fi-FI" sz="2000" dirty="0">
                <a:sym typeface="Wingdings" panose="05000000000000000000" pitchFamily="2" charset="2"/>
              </a:rPr>
              <a:t>-periaatteet : miten toimimme </a:t>
            </a:r>
            <a:r>
              <a:rPr lang="fi-FI" sz="2000" dirty="0" smtClean="0">
                <a:sym typeface="Wingdings" panose="05000000000000000000" pitchFamily="2" charset="2"/>
              </a:rPr>
              <a:t>työyhteisönä</a:t>
            </a:r>
          </a:p>
          <a:p>
            <a:endParaRPr lang="fi-FI" sz="2000" dirty="0">
              <a:sym typeface="Wingdings" panose="05000000000000000000" pitchFamily="2" charset="2"/>
            </a:endParaRPr>
          </a:p>
          <a:p>
            <a:r>
              <a:rPr lang="fi-FI" sz="2000" dirty="0" smtClean="0">
                <a:sym typeface="Wingdings" panose="05000000000000000000" pitchFamily="2" charset="2"/>
              </a:rPr>
              <a:t>Luodaan </a:t>
            </a:r>
            <a:r>
              <a:rPr lang="fi-FI" sz="2000" dirty="0">
                <a:sym typeface="Wingdings" panose="05000000000000000000" pitchFamily="2" charset="2"/>
              </a:rPr>
              <a:t>tapoja, joilla epämiellyttävät tilanteet voidaan muuttaa paremmiksi sen sijaan että niitä pitäisi vaan sietää. </a:t>
            </a:r>
          </a:p>
          <a:p>
            <a:endParaRPr lang="fi-FI" sz="2000" dirty="0"/>
          </a:p>
          <a:p>
            <a:endParaRPr lang="fi-FI" sz="2000" dirty="0"/>
          </a:p>
        </p:txBody>
      </p:sp>
      <p:sp>
        <p:nvSpPr>
          <p:cNvPr id="6" name="Otsikko 1"/>
          <p:cNvSpPr txBox="1">
            <a:spLocks/>
          </p:cNvSpPr>
          <p:nvPr/>
        </p:nvSpPr>
        <p:spPr>
          <a:xfrm>
            <a:off x="521957" y="350709"/>
            <a:ext cx="9972000" cy="7876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lumMod val="75000"/>
                    <a:lumOff val="25000"/>
                  </a:schemeClr>
                </a:solidFill>
                <a:latin typeface="+mj-lt"/>
                <a:ea typeface="+mj-ea"/>
                <a:cs typeface="+mj-cs"/>
              </a:defRPr>
            </a:lvl1pPr>
          </a:lstStyle>
          <a:p>
            <a:r>
              <a:rPr lang="fi-FI" dirty="0" smtClean="0"/>
              <a:t>Miksi?</a:t>
            </a:r>
            <a:endParaRPr lang="fi-FI" dirty="0"/>
          </a:p>
        </p:txBody>
      </p:sp>
    </p:spTree>
    <p:extLst>
      <p:ext uri="{BB962C8B-B14F-4D97-AF65-F5344CB8AC3E}">
        <p14:creationId xmlns:p14="http://schemas.microsoft.com/office/powerpoint/2010/main" val="152940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66B0B938-106A-4E9D-9931-8D19B263D192}" type="slidenum">
              <a:rPr lang="fi-FI" smtClean="0"/>
              <a:t>14</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8" name="Kuva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8927" y="-1"/>
            <a:ext cx="7232576" cy="5367647"/>
          </a:xfrm>
          <a:prstGeom prst="rect">
            <a:avLst/>
          </a:prstGeom>
        </p:spPr>
      </p:pic>
      <p:sp>
        <p:nvSpPr>
          <p:cNvPr id="12" name="Suorakulmio 11"/>
          <p:cNvSpPr/>
          <p:nvPr/>
        </p:nvSpPr>
        <p:spPr>
          <a:xfrm>
            <a:off x="155575" y="1889771"/>
            <a:ext cx="4463926" cy="3477875"/>
          </a:xfrm>
          <a:prstGeom prst="rect">
            <a:avLst/>
          </a:prstGeom>
        </p:spPr>
        <p:txBody>
          <a:bodyPr wrap="square">
            <a:spAutoFit/>
          </a:bodyPr>
          <a:lstStyle/>
          <a:p>
            <a:pPr marL="285750" indent="-285750">
              <a:buFont typeface="Arial" panose="020B0604020202020204" pitchFamily="34" charset="0"/>
              <a:buChar char="•"/>
            </a:pPr>
            <a:r>
              <a:rPr lang="fi-FI" sz="2000" dirty="0"/>
              <a:t>Annetaan tilaa. Kaikki pyytävät puheenvuoroa viittaamalla. Ei puhuta toisten päälle, puhutaan omalla vuorolla. Kuunnellaan. </a:t>
            </a:r>
            <a:endParaRPr lang="fi-FI" sz="2000" dirty="0" smtClean="0"/>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smtClean="0"/>
              <a:t>Ollaan </a:t>
            </a:r>
            <a:r>
              <a:rPr lang="fi-FI" sz="2000" dirty="0"/>
              <a:t>kunnioittavia. Ei kyseenalaisteta toisen kokemusta tai identiteettiä, vaikka oma olisikin erilainen. </a:t>
            </a:r>
            <a:endParaRPr lang="fi-FI" sz="2000" dirty="0" smtClean="0"/>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smtClean="0"/>
              <a:t>Saa </a:t>
            </a:r>
            <a:r>
              <a:rPr lang="fi-FI" sz="2000" dirty="0"/>
              <a:t>mokata. Kiitos/Anteeksi.</a:t>
            </a:r>
          </a:p>
        </p:txBody>
      </p:sp>
      <p:sp>
        <p:nvSpPr>
          <p:cNvPr id="14" name="Otsikko 1"/>
          <p:cNvSpPr>
            <a:spLocks noGrp="1"/>
          </p:cNvSpPr>
          <p:nvPr>
            <p:ph type="title"/>
          </p:nvPr>
        </p:nvSpPr>
        <p:spPr>
          <a:xfrm>
            <a:off x="458787" y="284450"/>
            <a:ext cx="4491728" cy="1481209"/>
          </a:xfrm>
        </p:spPr>
        <p:txBody>
          <a:bodyPr/>
          <a:lstStyle/>
          <a:p>
            <a:r>
              <a:rPr lang="fi-FI" dirty="0" smtClean="0"/>
              <a:t>Käytettävät periaatteet</a:t>
            </a:r>
            <a:endParaRPr lang="fi-FI" dirty="0"/>
          </a:p>
        </p:txBody>
      </p:sp>
    </p:spTree>
    <p:extLst>
      <p:ext uri="{BB962C8B-B14F-4D97-AF65-F5344CB8AC3E}">
        <p14:creationId xmlns:p14="http://schemas.microsoft.com/office/powerpoint/2010/main" val="2746178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66B0B938-106A-4E9D-9931-8D19B263D192}" type="slidenum">
              <a:rPr lang="fi-FI" smtClean="0"/>
              <a:t>15</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Sisällön paikkamerkki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538359" y="0"/>
            <a:ext cx="3851057" cy="6846324"/>
          </a:xfrm>
        </p:spPr>
      </p:pic>
      <p:sp>
        <p:nvSpPr>
          <p:cNvPr id="9" name="Suorakulmio 8"/>
          <p:cNvSpPr/>
          <p:nvPr/>
        </p:nvSpPr>
        <p:spPr>
          <a:xfrm>
            <a:off x="307975" y="2340987"/>
            <a:ext cx="7861465" cy="1815882"/>
          </a:xfrm>
          <a:prstGeom prst="rect">
            <a:avLst/>
          </a:prstGeom>
        </p:spPr>
        <p:txBody>
          <a:bodyPr wrap="square">
            <a:spAutoFit/>
          </a:bodyPr>
          <a:lstStyle/>
          <a:p>
            <a:r>
              <a:rPr lang="fi-FI" sz="2400" dirty="0" smtClean="0"/>
              <a:t>Henkilökunta, asiakkaat, kumppanit, vartijat, siivoojat, huoltomiehet, ravintolahenkilökunta, tapahtumajärjestäjät, </a:t>
            </a:r>
            <a:r>
              <a:rPr lang="fi-FI" sz="2400" dirty="0" err="1" smtClean="0"/>
              <a:t>jne</a:t>
            </a:r>
            <a:r>
              <a:rPr lang="fi-FI" sz="2400" dirty="0" smtClean="0"/>
              <a:t>…</a:t>
            </a:r>
          </a:p>
          <a:p>
            <a:endParaRPr lang="fi-FI" sz="2000" dirty="0"/>
          </a:p>
          <a:p>
            <a:endParaRPr lang="fi-FI" sz="2000" dirty="0"/>
          </a:p>
        </p:txBody>
      </p:sp>
      <p:sp>
        <p:nvSpPr>
          <p:cNvPr id="10" name="Otsikko 1"/>
          <p:cNvSpPr>
            <a:spLocks noGrp="1"/>
          </p:cNvSpPr>
          <p:nvPr>
            <p:ph type="title"/>
          </p:nvPr>
        </p:nvSpPr>
        <p:spPr>
          <a:xfrm>
            <a:off x="307975" y="266058"/>
            <a:ext cx="8230384" cy="1253984"/>
          </a:xfrm>
        </p:spPr>
        <p:txBody>
          <a:bodyPr/>
          <a:lstStyle/>
          <a:p>
            <a:r>
              <a:rPr lang="fi-FI" dirty="0" smtClean="0"/>
              <a:t>Turvallisen tilan periaatteet koskevat kaikkia Oodissa</a:t>
            </a:r>
            <a:endParaRPr lang="fi-FI" dirty="0"/>
          </a:p>
        </p:txBody>
      </p:sp>
    </p:spTree>
    <p:extLst>
      <p:ext uri="{BB962C8B-B14F-4D97-AF65-F5344CB8AC3E}">
        <p14:creationId xmlns:p14="http://schemas.microsoft.com/office/powerpoint/2010/main" val="150092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11180618" cy="787615"/>
          </a:xfrm>
        </p:spPr>
        <p:txBody>
          <a:bodyPr/>
          <a:lstStyle/>
          <a:p>
            <a:pPr algn="ctr"/>
            <a:r>
              <a:rPr lang="en-GB" dirty="0"/>
              <a:t>O</a:t>
            </a:r>
            <a:r>
              <a:rPr lang="en-GB" noProof="0" dirty="0" err="1" smtClean="0"/>
              <a:t>rganisaatio</a:t>
            </a:r>
            <a:r>
              <a:rPr lang="en-GB" noProof="0" dirty="0" smtClean="0"/>
              <a:t> ja </a:t>
            </a:r>
            <a:r>
              <a:rPr lang="en-GB" noProof="0" dirty="0" err="1" smtClean="0"/>
              <a:t>tiimit</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16</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nvGrpSpPr>
          <p:cNvPr id="6" name="Ryhmä 5"/>
          <p:cNvGrpSpPr/>
          <p:nvPr/>
        </p:nvGrpSpPr>
        <p:grpSpPr>
          <a:xfrm>
            <a:off x="4293447" y="1380807"/>
            <a:ext cx="3280544" cy="819714"/>
            <a:chOff x="4243756" y="1"/>
            <a:chExt cx="3362667" cy="2017600"/>
          </a:xfrm>
        </p:grpSpPr>
        <p:sp>
          <p:nvSpPr>
            <p:cNvPr id="8" name="Suorakulmio 7"/>
            <p:cNvSpPr/>
            <p:nvPr/>
          </p:nvSpPr>
          <p:spPr>
            <a:xfrm>
              <a:off x="4243756" y="1"/>
              <a:ext cx="3362667" cy="201760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Tekstiruutu 8"/>
            <p:cNvSpPr txBox="1"/>
            <p:nvPr/>
          </p:nvSpPr>
          <p:spPr>
            <a:xfrm>
              <a:off x="4243756" y="1"/>
              <a:ext cx="3362667" cy="201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dirty="0" smtClean="0"/>
                <a:t>Kirjaston johtaja</a:t>
              </a:r>
            </a:p>
          </p:txBody>
        </p:sp>
      </p:grpSp>
      <p:grpSp>
        <p:nvGrpSpPr>
          <p:cNvPr id="10" name="Ryhmä 9"/>
          <p:cNvGrpSpPr/>
          <p:nvPr/>
        </p:nvGrpSpPr>
        <p:grpSpPr>
          <a:xfrm>
            <a:off x="624488" y="1380807"/>
            <a:ext cx="3362667" cy="819714"/>
            <a:chOff x="1149158" y="1356244"/>
            <a:chExt cx="3362667" cy="2017600"/>
          </a:xfrm>
        </p:grpSpPr>
        <p:sp>
          <p:nvSpPr>
            <p:cNvPr id="11" name="Suorakulmio 10"/>
            <p:cNvSpPr/>
            <p:nvPr/>
          </p:nvSpPr>
          <p:spPr>
            <a:xfrm>
              <a:off x="1149158" y="1356244"/>
              <a:ext cx="3362667" cy="2017600"/>
            </a:xfrm>
            <a:prstGeom prst="rect">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Tekstiruutu 11"/>
            <p:cNvSpPr txBox="1"/>
            <p:nvPr/>
          </p:nvSpPr>
          <p:spPr>
            <a:xfrm>
              <a:off x="1149158" y="1533199"/>
              <a:ext cx="3362667" cy="1663686"/>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dirty="0" smtClean="0"/>
                <a:t>Palvelupäällikkö 1</a:t>
              </a:r>
            </a:p>
          </p:txBody>
        </p:sp>
      </p:grpSp>
      <p:grpSp>
        <p:nvGrpSpPr>
          <p:cNvPr id="16" name="Ryhmä 15"/>
          <p:cNvGrpSpPr/>
          <p:nvPr/>
        </p:nvGrpSpPr>
        <p:grpSpPr>
          <a:xfrm>
            <a:off x="624488" y="2385151"/>
            <a:ext cx="3362667" cy="789659"/>
            <a:chOff x="1149158" y="1356244"/>
            <a:chExt cx="3362667" cy="2017600"/>
          </a:xfrm>
          <a:solidFill>
            <a:schemeClr val="accent5"/>
          </a:solidFill>
        </p:grpSpPr>
        <p:sp>
          <p:nvSpPr>
            <p:cNvPr id="17" name="Suorakulmio 16"/>
            <p:cNvSpPr/>
            <p:nvPr/>
          </p:nvSpPr>
          <p:spPr>
            <a:xfrm>
              <a:off x="1149158" y="1356244"/>
              <a:ext cx="3362667" cy="2017600"/>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Tekstiruutu 17"/>
            <p:cNvSpPr txBox="1"/>
            <p:nvPr/>
          </p:nvSpPr>
          <p:spPr>
            <a:xfrm>
              <a:off x="1149158" y="1533199"/>
              <a:ext cx="3362667" cy="16636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dirty="0" smtClean="0"/>
                <a:t>Palvelupäällikkö 2</a:t>
              </a:r>
            </a:p>
          </p:txBody>
        </p:sp>
      </p:grpSp>
      <p:grpSp>
        <p:nvGrpSpPr>
          <p:cNvPr id="19" name="Ryhmä 18"/>
          <p:cNvGrpSpPr/>
          <p:nvPr/>
        </p:nvGrpSpPr>
        <p:grpSpPr>
          <a:xfrm>
            <a:off x="7880282" y="2385153"/>
            <a:ext cx="3362667" cy="789657"/>
            <a:chOff x="7462320" y="1312890"/>
            <a:chExt cx="3362667" cy="2017600"/>
          </a:xfrm>
        </p:grpSpPr>
        <p:sp>
          <p:nvSpPr>
            <p:cNvPr id="20" name="Suorakulmio 19"/>
            <p:cNvSpPr/>
            <p:nvPr/>
          </p:nvSpPr>
          <p:spPr>
            <a:xfrm>
              <a:off x="7462320" y="1312890"/>
              <a:ext cx="3362667" cy="2017600"/>
            </a:xfrm>
            <a:prstGeom prst="rect">
              <a:avLst/>
            </a:prstGeom>
            <a:solidFill>
              <a:srgbClr val="00D7A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1" name="Tekstiruutu 20"/>
            <p:cNvSpPr txBox="1"/>
            <p:nvPr/>
          </p:nvSpPr>
          <p:spPr>
            <a:xfrm>
              <a:off x="7462320" y="1312890"/>
              <a:ext cx="3362667" cy="201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dirty="0" smtClean="0"/>
                <a:t>Palveluesimies 2</a:t>
              </a:r>
            </a:p>
          </p:txBody>
        </p:sp>
      </p:grpSp>
      <p:grpSp>
        <p:nvGrpSpPr>
          <p:cNvPr id="22" name="Ryhmä 21"/>
          <p:cNvGrpSpPr/>
          <p:nvPr/>
        </p:nvGrpSpPr>
        <p:grpSpPr>
          <a:xfrm>
            <a:off x="7880283" y="1380808"/>
            <a:ext cx="3362667" cy="819714"/>
            <a:chOff x="7462320" y="1312890"/>
            <a:chExt cx="3362667" cy="2017600"/>
          </a:xfrm>
          <a:solidFill>
            <a:schemeClr val="accent2"/>
          </a:solidFill>
        </p:grpSpPr>
        <p:sp>
          <p:nvSpPr>
            <p:cNvPr id="23" name="Suorakulmio 22"/>
            <p:cNvSpPr/>
            <p:nvPr/>
          </p:nvSpPr>
          <p:spPr>
            <a:xfrm>
              <a:off x="7462320" y="1312890"/>
              <a:ext cx="3362667" cy="2017600"/>
            </a:xfrm>
            <a:prstGeom prst="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4" name="Tekstiruutu 23"/>
            <p:cNvSpPr txBox="1"/>
            <p:nvPr/>
          </p:nvSpPr>
          <p:spPr>
            <a:xfrm>
              <a:off x="7462320" y="1312890"/>
              <a:ext cx="3362667" cy="2017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dirty="0" smtClean="0"/>
                <a:t>Palveluesimies 1</a:t>
              </a:r>
            </a:p>
          </p:txBody>
        </p:sp>
      </p:grpSp>
      <p:grpSp>
        <p:nvGrpSpPr>
          <p:cNvPr id="25" name="Ryhmä 24"/>
          <p:cNvGrpSpPr/>
          <p:nvPr/>
        </p:nvGrpSpPr>
        <p:grpSpPr>
          <a:xfrm>
            <a:off x="624488" y="4159490"/>
            <a:ext cx="3362666" cy="923149"/>
            <a:chOff x="0" y="3233012"/>
            <a:chExt cx="3056983" cy="1975303"/>
          </a:xfrm>
        </p:grpSpPr>
        <p:sp>
          <p:nvSpPr>
            <p:cNvPr id="26" name="Suorakulmio 25"/>
            <p:cNvSpPr/>
            <p:nvPr/>
          </p:nvSpPr>
          <p:spPr>
            <a:xfrm>
              <a:off x="0" y="3374125"/>
              <a:ext cx="3056983" cy="183419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Tekstiruutu 26"/>
            <p:cNvSpPr txBox="1"/>
            <p:nvPr/>
          </p:nvSpPr>
          <p:spPr>
            <a:xfrm>
              <a:off x="0" y="3233012"/>
              <a:ext cx="3056983" cy="1834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2400" kern="1200" dirty="0" smtClean="0"/>
                <a:t>Lapset ja nuoret </a:t>
              </a:r>
              <a:endParaRPr lang="fi-FI" sz="2400" kern="1200" dirty="0"/>
            </a:p>
          </p:txBody>
        </p:sp>
      </p:grpSp>
      <p:grpSp>
        <p:nvGrpSpPr>
          <p:cNvPr id="28" name="Ryhmä 27"/>
          <p:cNvGrpSpPr/>
          <p:nvPr/>
        </p:nvGrpSpPr>
        <p:grpSpPr>
          <a:xfrm>
            <a:off x="624487" y="5189129"/>
            <a:ext cx="3362667" cy="895676"/>
            <a:chOff x="4684828" y="3336438"/>
            <a:chExt cx="3056983" cy="1834190"/>
          </a:xfrm>
        </p:grpSpPr>
        <p:sp>
          <p:nvSpPr>
            <p:cNvPr id="29" name="Suorakulmio 28"/>
            <p:cNvSpPr/>
            <p:nvPr/>
          </p:nvSpPr>
          <p:spPr>
            <a:xfrm>
              <a:off x="4684828" y="3336438"/>
              <a:ext cx="3056983" cy="183419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Tekstiruutu 29"/>
            <p:cNvSpPr txBox="1"/>
            <p:nvPr/>
          </p:nvSpPr>
          <p:spPr>
            <a:xfrm>
              <a:off x="4684828" y="3336438"/>
              <a:ext cx="3056983" cy="1834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2400" kern="1200" dirty="0" smtClean="0"/>
                <a:t>Tilat ja osallisuus </a:t>
              </a:r>
              <a:endParaRPr lang="fi-FI" sz="2400" kern="1200" dirty="0"/>
            </a:p>
          </p:txBody>
        </p:sp>
      </p:grpSp>
      <p:grpSp>
        <p:nvGrpSpPr>
          <p:cNvPr id="31" name="Ryhmä 30"/>
          <p:cNvGrpSpPr/>
          <p:nvPr/>
        </p:nvGrpSpPr>
        <p:grpSpPr>
          <a:xfrm>
            <a:off x="624487" y="3266543"/>
            <a:ext cx="3362667" cy="856564"/>
            <a:chOff x="9135016" y="3733659"/>
            <a:chExt cx="3056983" cy="1834190"/>
          </a:xfrm>
        </p:grpSpPr>
        <p:sp>
          <p:nvSpPr>
            <p:cNvPr id="32" name="Suorakulmio 31"/>
            <p:cNvSpPr/>
            <p:nvPr/>
          </p:nvSpPr>
          <p:spPr>
            <a:xfrm>
              <a:off x="9135016" y="3733659"/>
              <a:ext cx="3056983" cy="183419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Tekstiruutu 32"/>
            <p:cNvSpPr txBox="1"/>
            <p:nvPr/>
          </p:nvSpPr>
          <p:spPr>
            <a:xfrm>
              <a:off x="9135016" y="3733659"/>
              <a:ext cx="3056983" cy="1834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2400" kern="1200" dirty="0" smtClean="0"/>
                <a:t>Sisältöpalvelut</a:t>
              </a:r>
              <a:endParaRPr lang="fi-FI" sz="2400" kern="1200" dirty="0"/>
            </a:p>
          </p:txBody>
        </p:sp>
      </p:grpSp>
      <p:grpSp>
        <p:nvGrpSpPr>
          <p:cNvPr id="34" name="Ryhmä 33"/>
          <p:cNvGrpSpPr/>
          <p:nvPr/>
        </p:nvGrpSpPr>
        <p:grpSpPr>
          <a:xfrm>
            <a:off x="4293446" y="2304282"/>
            <a:ext cx="3280544" cy="819714"/>
            <a:chOff x="4243756" y="1"/>
            <a:chExt cx="3362667" cy="2017600"/>
          </a:xfrm>
        </p:grpSpPr>
        <p:sp>
          <p:nvSpPr>
            <p:cNvPr id="35" name="Suorakulmio 34"/>
            <p:cNvSpPr/>
            <p:nvPr/>
          </p:nvSpPr>
          <p:spPr>
            <a:xfrm>
              <a:off x="4243756" y="1"/>
              <a:ext cx="3362667" cy="201760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Tekstiruutu 35"/>
            <p:cNvSpPr txBox="1"/>
            <p:nvPr/>
          </p:nvSpPr>
          <p:spPr>
            <a:xfrm>
              <a:off x="4243756" y="1"/>
              <a:ext cx="3362667" cy="201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dirty="0" smtClean="0"/>
                <a:t>Johtotiimi</a:t>
              </a:r>
            </a:p>
          </p:txBody>
        </p:sp>
      </p:grpSp>
      <p:grpSp>
        <p:nvGrpSpPr>
          <p:cNvPr id="37" name="Ryhmä 36"/>
          <p:cNvGrpSpPr/>
          <p:nvPr/>
        </p:nvGrpSpPr>
        <p:grpSpPr>
          <a:xfrm>
            <a:off x="7880282" y="3359441"/>
            <a:ext cx="3362667" cy="763666"/>
            <a:chOff x="6583424" y="5023809"/>
            <a:chExt cx="3056983" cy="1834190"/>
          </a:xfrm>
        </p:grpSpPr>
        <p:sp>
          <p:nvSpPr>
            <p:cNvPr id="38" name="Suorakulmio 37"/>
            <p:cNvSpPr/>
            <p:nvPr/>
          </p:nvSpPr>
          <p:spPr>
            <a:xfrm>
              <a:off x="6583424" y="5023809"/>
              <a:ext cx="3056983" cy="183419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Tekstiruutu 38"/>
            <p:cNvSpPr txBox="1"/>
            <p:nvPr/>
          </p:nvSpPr>
          <p:spPr>
            <a:xfrm>
              <a:off x="6583424" y="5023809"/>
              <a:ext cx="3056983" cy="1834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2400" kern="1200" dirty="0" smtClean="0"/>
                <a:t>Digineuvonta</a:t>
              </a:r>
              <a:endParaRPr lang="fi-FI" sz="2400" kern="1200" dirty="0"/>
            </a:p>
          </p:txBody>
        </p:sp>
      </p:grpSp>
      <p:grpSp>
        <p:nvGrpSpPr>
          <p:cNvPr id="40" name="Ryhmä 39"/>
          <p:cNvGrpSpPr/>
          <p:nvPr/>
        </p:nvGrpSpPr>
        <p:grpSpPr>
          <a:xfrm>
            <a:off x="7880282" y="4232102"/>
            <a:ext cx="3362667" cy="767410"/>
            <a:chOff x="6583424" y="5023809"/>
            <a:chExt cx="3056983" cy="1834190"/>
          </a:xfrm>
        </p:grpSpPr>
        <p:sp>
          <p:nvSpPr>
            <p:cNvPr id="41" name="Suorakulmio 40"/>
            <p:cNvSpPr/>
            <p:nvPr/>
          </p:nvSpPr>
          <p:spPr>
            <a:xfrm>
              <a:off x="6583424" y="5023809"/>
              <a:ext cx="3056983" cy="183419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Tekstiruutu 41"/>
            <p:cNvSpPr txBox="1"/>
            <p:nvPr/>
          </p:nvSpPr>
          <p:spPr>
            <a:xfrm>
              <a:off x="6583424" y="5023809"/>
              <a:ext cx="3056983" cy="1834190"/>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2400" kern="1200" dirty="0" smtClean="0"/>
                <a:t>Asiakaskokemus</a:t>
              </a:r>
              <a:endParaRPr lang="fi-FI" sz="2400" kern="1200" dirty="0"/>
            </a:p>
          </p:txBody>
        </p:sp>
      </p:grpSp>
      <p:grpSp>
        <p:nvGrpSpPr>
          <p:cNvPr id="43" name="Ryhmä 42"/>
          <p:cNvGrpSpPr/>
          <p:nvPr/>
        </p:nvGrpSpPr>
        <p:grpSpPr>
          <a:xfrm>
            <a:off x="7880282" y="5189129"/>
            <a:ext cx="3362666" cy="895676"/>
            <a:chOff x="6583424" y="5023809"/>
            <a:chExt cx="3056983" cy="1834190"/>
          </a:xfrm>
        </p:grpSpPr>
        <p:sp>
          <p:nvSpPr>
            <p:cNvPr id="44" name="Suorakulmio 43"/>
            <p:cNvSpPr/>
            <p:nvPr/>
          </p:nvSpPr>
          <p:spPr>
            <a:xfrm>
              <a:off x="6583424" y="5023809"/>
              <a:ext cx="3056983" cy="183419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5" name="Tekstiruutu 44"/>
            <p:cNvSpPr txBox="1"/>
            <p:nvPr/>
          </p:nvSpPr>
          <p:spPr>
            <a:xfrm>
              <a:off x="6583424" y="5023809"/>
              <a:ext cx="3056983" cy="1834190"/>
            </a:xfrm>
            <a:prstGeom prst="rect">
              <a:avLst/>
            </a:prstGeom>
            <a:solidFill>
              <a:srgbClr val="0000BF"/>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2400" kern="1200" dirty="0" smtClean="0"/>
                <a:t>Tukitiimit</a:t>
              </a:r>
              <a:endParaRPr lang="fi-FI" sz="2400" kern="1200" dirty="0"/>
            </a:p>
          </p:txBody>
        </p:sp>
      </p:grpSp>
    </p:spTree>
    <p:extLst>
      <p:ext uri="{BB962C8B-B14F-4D97-AF65-F5344CB8AC3E}">
        <p14:creationId xmlns:p14="http://schemas.microsoft.com/office/powerpoint/2010/main" val="2547164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408562"/>
            <a:ext cx="11252447" cy="787615"/>
          </a:xfrm>
        </p:spPr>
        <p:txBody>
          <a:bodyPr/>
          <a:lstStyle/>
          <a:p>
            <a:pPr algn="ctr"/>
            <a:r>
              <a:rPr lang="en-GB" dirty="0" err="1" smtClean="0"/>
              <a:t>Itseohjautuvuus</a:t>
            </a:r>
            <a:r>
              <a:rPr lang="en-GB" dirty="0" smtClean="0"/>
              <a:t>, </a:t>
            </a:r>
            <a:r>
              <a:rPr lang="en-GB" dirty="0" err="1" smtClean="0"/>
              <a:t>kaikesta</a:t>
            </a:r>
            <a:r>
              <a:rPr lang="en-GB" dirty="0" smtClean="0"/>
              <a:t> </a:t>
            </a:r>
            <a:r>
              <a:rPr lang="en-GB" dirty="0" err="1" smtClean="0"/>
              <a:t>voi</a:t>
            </a:r>
            <a:r>
              <a:rPr lang="en-GB" dirty="0" smtClean="0"/>
              <a:t> </a:t>
            </a:r>
            <a:r>
              <a:rPr lang="en-GB" dirty="0" err="1" smtClean="0"/>
              <a:t>päättää</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17</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Kuva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6975" y="1196177"/>
            <a:ext cx="7398058" cy="5548544"/>
          </a:xfrm>
          <a:prstGeom prst="rect">
            <a:avLst/>
          </a:prstGeom>
        </p:spPr>
      </p:pic>
    </p:spTree>
    <p:extLst>
      <p:ext uri="{BB962C8B-B14F-4D97-AF65-F5344CB8AC3E}">
        <p14:creationId xmlns:p14="http://schemas.microsoft.com/office/powerpoint/2010/main" val="3379945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err="1" smtClean="0"/>
              <a:t>Äänestykset</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18</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Sisällön paikkamerkki 4"/>
          <p:cNvSpPr>
            <a:spLocks noGrp="1"/>
          </p:cNvSpPr>
          <p:nvPr>
            <p:ph sz="half" idx="1"/>
          </p:nvPr>
        </p:nvSpPr>
        <p:spPr>
          <a:xfrm>
            <a:off x="457200" y="1367417"/>
            <a:ext cx="6371618" cy="4401809"/>
          </a:xfrm>
        </p:spPr>
        <p:txBody>
          <a:bodyPr/>
          <a:lstStyle/>
          <a:p>
            <a:endParaRPr lang="fi-FI" dirty="0" smtClean="0"/>
          </a:p>
          <a:p>
            <a:r>
              <a:rPr lang="fi-FI" dirty="0" smtClean="0"/>
              <a:t>Isoissa asioissa mahdollisimman moni paikalle</a:t>
            </a:r>
            <a:br>
              <a:rPr lang="fi-FI" dirty="0" smtClean="0"/>
            </a:br>
            <a:endParaRPr lang="fi-FI" dirty="0" smtClean="0"/>
          </a:p>
          <a:p>
            <a:r>
              <a:rPr lang="fi-FI" dirty="0" smtClean="0"/>
              <a:t>Tiimit äänestävät keskenään omista asioistaan</a:t>
            </a:r>
            <a:br>
              <a:rPr lang="fi-FI" dirty="0" smtClean="0"/>
            </a:br>
            <a:endParaRPr lang="fi-FI" dirty="0" smtClean="0"/>
          </a:p>
          <a:p>
            <a:r>
              <a:rPr lang="fi-FI" dirty="0" smtClean="0"/>
              <a:t>Työpistekokouksissa arjen ratkaisuja</a:t>
            </a:r>
            <a:br>
              <a:rPr lang="fi-FI" dirty="0" smtClean="0"/>
            </a:br>
            <a:endParaRPr lang="fi-FI" dirty="0" smtClean="0"/>
          </a:p>
          <a:p>
            <a:r>
              <a:rPr lang="fi-FI" dirty="0" smtClean="0"/>
              <a:t>Parviäly-äänestykset </a:t>
            </a:r>
          </a:p>
        </p:txBody>
      </p:sp>
      <p:pic>
        <p:nvPicPr>
          <p:cNvPr id="6" name="Kuva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0107" y="0"/>
            <a:ext cx="5141893" cy="6858000"/>
          </a:xfrm>
          <a:prstGeom prst="rect">
            <a:avLst/>
          </a:prstGeom>
        </p:spPr>
      </p:pic>
    </p:spTree>
    <p:extLst>
      <p:ext uri="{BB962C8B-B14F-4D97-AF65-F5344CB8AC3E}">
        <p14:creationId xmlns:p14="http://schemas.microsoft.com/office/powerpoint/2010/main" val="429235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66B0B938-106A-4E9D-9931-8D19B263D192}" type="slidenum">
              <a:rPr lang="fi-FI" smtClean="0"/>
              <a:t>19</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Sisällön paikkamerkki 4"/>
          <p:cNvSpPr>
            <a:spLocks noGrp="1"/>
          </p:cNvSpPr>
          <p:nvPr>
            <p:ph sz="half" idx="1"/>
          </p:nvPr>
        </p:nvSpPr>
        <p:spPr>
          <a:xfrm>
            <a:off x="457200" y="1775790"/>
            <a:ext cx="5526350" cy="4401809"/>
          </a:xfrm>
        </p:spPr>
        <p:txBody>
          <a:bodyPr/>
          <a:lstStyle/>
          <a:p>
            <a:r>
              <a:rPr lang="fi-FI" dirty="0" smtClean="0"/>
              <a:t>Aineiston sijoittelu</a:t>
            </a:r>
          </a:p>
          <a:p>
            <a:r>
              <a:rPr lang="fi-FI" dirty="0" smtClean="0"/>
              <a:t>Tapahtumien määrä</a:t>
            </a:r>
          </a:p>
          <a:p>
            <a:r>
              <a:rPr lang="fi-FI" dirty="0" smtClean="0"/>
              <a:t>Palvelupisteiden muodot ja paikat</a:t>
            </a:r>
          </a:p>
          <a:p>
            <a:r>
              <a:rPr lang="fi-FI" dirty="0" smtClean="0"/>
              <a:t>Kassojen paikat</a:t>
            </a:r>
          </a:p>
          <a:p>
            <a:r>
              <a:rPr lang="fi-FI" dirty="0" smtClean="0"/>
              <a:t>Pukukopit &amp; sukupuolet</a:t>
            </a:r>
          </a:p>
          <a:p>
            <a:r>
              <a:rPr lang="fi-FI" dirty="0" smtClean="0"/>
              <a:t>Palveluiden aukioloajat</a:t>
            </a:r>
          </a:p>
          <a:p>
            <a:r>
              <a:rPr lang="fi-FI" dirty="0" smtClean="0"/>
              <a:t>Tapahtumabudjetin käyttö</a:t>
            </a:r>
          </a:p>
          <a:p>
            <a:r>
              <a:rPr lang="fi-FI" dirty="0" smtClean="0"/>
              <a:t>Työ- ja tapahtumatilojen varauskäytännöt</a:t>
            </a:r>
          </a:p>
          <a:p>
            <a:r>
              <a:rPr lang="fi-FI" dirty="0" smtClean="0"/>
              <a:t>Tarvikehankinnat</a:t>
            </a:r>
          </a:p>
          <a:p>
            <a:r>
              <a:rPr lang="fi-FI" dirty="0" smtClean="0"/>
              <a:t>Työtavat</a:t>
            </a:r>
          </a:p>
        </p:txBody>
      </p:sp>
      <p:pic>
        <p:nvPicPr>
          <p:cNvPr id="6" name="Kuva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89374" y="0"/>
            <a:ext cx="6002626" cy="6858000"/>
          </a:xfrm>
          <a:prstGeom prst="rect">
            <a:avLst/>
          </a:prstGeom>
        </p:spPr>
      </p:pic>
      <p:sp>
        <p:nvSpPr>
          <p:cNvPr id="8" name="Otsikko 1"/>
          <p:cNvSpPr>
            <a:spLocks noGrp="1"/>
          </p:cNvSpPr>
          <p:nvPr>
            <p:ph type="title"/>
          </p:nvPr>
        </p:nvSpPr>
        <p:spPr>
          <a:xfrm>
            <a:off x="457200" y="307774"/>
            <a:ext cx="4496540" cy="787615"/>
          </a:xfrm>
        </p:spPr>
        <p:txBody>
          <a:bodyPr/>
          <a:lstStyle/>
          <a:p>
            <a:r>
              <a:rPr lang="en-GB" dirty="0" err="1" smtClean="0"/>
              <a:t>Mistä</a:t>
            </a:r>
            <a:r>
              <a:rPr lang="en-GB" dirty="0" smtClean="0"/>
              <a:t> </a:t>
            </a:r>
            <a:r>
              <a:rPr lang="en-GB" dirty="0" err="1" smtClean="0"/>
              <a:t>tiimit</a:t>
            </a:r>
            <a:r>
              <a:rPr lang="en-GB" dirty="0" smtClean="0"/>
              <a:t> </a:t>
            </a:r>
            <a:r>
              <a:rPr lang="en-GB" dirty="0" err="1" smtClean="0"/>
              <a:t>ovat</a:t>
            </a:r>
            <a:r>
              <a:rPr lang="en-GB" dirty="0" smtClean="0"/>
              <a:t> </a:t>
            </a:r>
            <a:r>
              <a:rPr lang="en-GB" dirty="0" err="1" smtClean="0"/>
              <a:t>päättäneet</a:t>
            </a:r>
            <a:r>
              <a:rPr lang="en-GB" dirty="0" smtClean="0"/>
              <a:t>?</a:t>
            </a:r>
            <a:endParaRPr lang="en-GB" noProof="0" dirty="0"/>
          </a:p>
        </p:txBody>
      </p:sp>
    </p:spTree>
    <p:extLst>
      <p:ext uri="{BB962C8B-B14F-4D97-AF65-F5344CB8AC3E}">
        <p14:creationId xmlns:p14="http://schemas.microsoft.com/office/powerpoint/2010/main" val="713790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2"/>
          <p:cNvSpPr>
            <a:spLocks noGrp="1"/>
          </p:cNvSpPr>
          <p:nvPr>
            <p:ph type="title"/>
          </p:nvPr>
        </p:nvSpPr>
        <p:spPr>
          <a:xfrm>
            <a:off x="478276" y="5721645"/>
            <a:ext cx="11235447" cy="821660"/>
          </a:xfrm>
        </p:spPr>
        <p:txBody>
          <a:bodyPr/>
          <a:lstStyle/>
          <a:p>
            <a:r>
              <a:rPr lang="fi-FI" altLang="fi-FI" sz="4200" dirty="0"/>
              <a:t>Oodi osana kansalaistoria</a:t>
            </a:r>
            <a:endParaRPr lang="fi-FI" sz="4200" dirty="0"/>
          </a:p>
        </p:txBody>
      </p:sp>
      <p:pic>
        <p:nvPicPr>
          <p:cNvPr id="5" name="Sisällön paikkamerkki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258759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4461029" cy="787615"/>
          </a:xfrm>
        </p:spPr>
        <p:txBody>
          <a:bodyPr/>
          <a:lstStyle/>
          <a:p>
            <a:r>
              <a:rPr lang="en-GB" dirty="0" smtClean="0"/>
              <a:t>Yhdessä </a:t>
            </a:r>
            <a:r>
              <a:rPr lang="en-GB" dirty="0" err="1" smtClean="0"/>
              <a:t>mietittävät</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20</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Sisällön paikkamerkki 4"/>
          <p:cNvSpPr>
            <a:spLocks noGrp="1"/>
          </p:cNvSpPr>
          <p:nvPr>
            <p:ph sz="half" idx="1"/>
          </p:nvPr>
        </p:nvSpPr>
        <p:spPr>
          <a:xfrm>
            <a:off x="457200" y="1775791"/>
            <a:ext cx="4461029" cy="3930304"/>
          </a:xfrm>
        </p:spPr>
        <p:txBody>
          <a:bodyPr/>
          <a:lstStyle/>
          <a:p>
            <a:r>
              <a:rPr lang="fi-FI" dirty="0" smtClean="0"/>
              <a:t>Suunta ja tavoite</a:t>
            </a:r>
          </a:p>
          <a:p>
            <a:r>
              <a:rPr lang="fi-FI" dirty="0" smtClean="0"/>
              <a:t>Toimintaympäristö</a:t>
            </a:r>
          </a:p>
          <a:p>
            <a:r>
              <a:rPr lang="fi-FI" dirty="0" smtClean="0"/>
              <a:t>Kumppanuusperiaatteet</a:t>
            </a:r>
          </a:p>
          <a:p>
            <a:r>
              <a:rPr lang="fi-FI" dirty="0" smtClean="0"/>
              <a:t>Aivan </a:t>
            </a:r>
            <a:r>
              <a:rPr lang="fi-FI" dirty="0"/>
              <a:t>uudet palvelut ja </a:t>
            </a:r>
            <a:r>
              <a:rPr lang="fi-FI" dirty="0" smtClean="0"/>
              <a:t>toiminnot</a:t>
            </a:r>
          </a:p>
          <a:p>
            <a:r>
              <a:rPr lang="fi-FI" dirty="0" smtClean="0"/>
              <a:t>Käyttösäännöt</a:t>
            </a:r>
          </a:p>
          <a:p>
            <a:r>
              <a:rPr lang="fi-FI" dirty="0"/>
              <a:t>Palveluiden linjaukset</a:t>
            </a:r>
          </a:p>
          <a:p>
            <a:r>
              <a:rPr lang="fi-FI" dirty="0"/>
              <a:t>Tilojen käytön </a:t>
            </a:r>
            <a:r>
              <a:rPr lang="fi-FI" dirty="0" smtClean="0"/>
              <a:t>linjaukset</a:t>
            </a:r>
          </a:p>
          <a:p>
            <a:endParaRPr lang="fi-FI" dirty="0"/>
          </a:p>
          <a:p>
            <a:pPr marL="0" indent="0">
              <a:buNone/>
            </a:pPr>
            <a:r>
              <a:rPr lang="fi-FI" dirty="0" smtClean="0"/>
              <a:t>HR ym. </a:t>
            </a:r>
            <a:r>
              <a:rPr lang="fi-FI" dirty="0"/>
              <a:t>b</a:t>
            </a:r>
            <a:r>
              <a:rPr lang="fi-FI" dirty="0" smtClean="0"/>
              <a:t>yrokratia johtotiimillä</a:t>
            </a:r>
          </a:p>
          <a:p>
            <a:endParaRPr lang="fi-FI" dirty="0"/>
          </a:p>
        </p:txBody>
      </p:sp>
      <p:pic>
        <p:nvPicPr>
          <p:cNvPr id="3" name="Kuva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3004" y="623884"/>
            <a:ext cx="6776280" cy="5082210"/>
          </a:xfrm>
          <a:prstGeom prst="rect">
            <a:avLst/>
          </a:prstGeom>
        </p:spPr>
      </p:pic>
    </p:spTree>
    <p:extLst>
      <p:ext uri="{BB962C8B-B14F-4D97-AF65-F5344CB8AC3E}">
        <p14:creationId xmlns:p14="http://schemas.microsoft.com/office/powerpoint/2010/main" val="2246888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408562"/>
            <a:ext cx="10800609" cy="787615"/>
          </a:xfrm>
        </p:spPr>
        <p:txBody>
          <a:bodyPr/>
          <a:lstStyle/>
          <a:p>
            <a:r>
              <a:rPr lang="en-GB" noProof="0" dirty="0" err="1" smtClean="0"/>
              <a:t>Monia</a:t>
            </a:r>
            <a:r>
              <a:rPr lang="en-GB" noProof="0" dirty="0" smtClean="0"/>
              <a:t> (</a:t>
            </a:r>
            <a:r>
              <a:rPr lang="en-GB" noProof="0" dirty="0" err="1" smtClean="0"/>
              <a:t>ehkä</a:t>
            </a:r>
            <a:r>
              <a:rPr lang="en-GB" noProof="0" dirty="0" smtClean="0"/>
              <a:t> </a:t>
            </a:r>
            <a:r>
              <a:rPr lang="en-GB" noProof="0" dirty="0" err="1" smtClean="0"/>
              <a:t>liikaakin</a:t>
            </a:r>
            <a:r>
              <a:rPr lang="en-GB" noProof="0" dirty="0" smtClean="0"/>
              <a:t>?) </a:t>
            </a:r>
            <a:r>
              <a:rPr lang="en-GB" noProof="0" dirty="0" err="1" smtClean="0"/>
              <a:t>viestintäkanavia</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21</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2" name="Sisällön paikkamerkki 11"/>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858991" y="1341120"/>
            <a:ext cx="2670475" cy="4740094"/>
          </a:xfrm>
        </p:spPr>
      </p:pic>
      <p:pic>
        <p:nvPicPr>
          <p:cNvPr id="13" name="Kuva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890" y="1341119"/>
            <a:ext cx="2706236" cy="4803569"/>
          </a:xfrm>
          <a:prstGeom prst="rect">
            <a:avLst/>
          </a:prstGeom>
        </p:spPr>
      </p:pic>
      <p:pic>
        <p:nvPicPr>
          <p:cNvPr id="16" name="Kuva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575" y="1316442"/>
            <a:ext cx="2505527" cy="4447309"/>
          </a:xfrm>
          <a:prstGeom prst="rect">
            <a:avLst/>
          </a:prstGeom>
        </p:spPr>
      </p:pic>
      <p:pic>
        <p:nvPicPr>
          <p:cNvPr id="17" name="Kuva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0914" y="1341119"/>
            <a:ext cx="2648050" cy="4700288"/>
          </a:xfrm>
          <a:prstGeom prst="rect">
            <a:avLst/>
          </a:prstGeom>
        </p:spPr>
      </p:pic>
    </p:spTree>
    <p:extLst>
      <p:ext uri="{BB962C8B-B14F-4D97-AF65-F5344CB8AC3E}">
        <p14:creationId xmlns:p14="http://schemas.microsoft.com/office/powerpoint/2010/main" val="3782024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3243" y="280024"/>
            <a:ext cx="11228119" cy="787615"/>
          </a:xfrm>
        </p:spPr>
        <p:txBody>
          <a:bodyPr/>
          <a:lstStyle/>
          <a:p>
            <a:r>
              <a:rPr lang="fi-FI" sz="3200" dirty="0"/>
              <a:t>miten 3.krs kerroksen infotiskin kohdalla noin kävi?</a:t>
            </a:r>
            <a:endParaRPr lang="en-GB" sz="3200"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22</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Kuva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3163" y="1067639"/>
            <a:ext cx="8752115" cy="5038224"/>
          </a:xfrm>
          <a:prstGeom prst="rect">
            <a:avLst/>
          </a:prstGeom>
        </p:spPr>
      </p:pic>
      <p:cxnSp>
        <p:nvCxnSpPr>
          <p:cNvPr id="8" name="Suora nuoliyhdysviiva 7"/>
          <p:cNvCxnSpPr/>
          <p:nvPr/>
        </p:nvCxnSpPr>
        <p:spPr>
          <a:xfrm flipH="1" flipV="1">
            <a:off x="6327303" y="3384469"/>
            <a:ext cx="619762" cy="39188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1" name="Suora nuoliyhdysviiva 10"/>
          <p:cNvCxnSpPr/>
          <p:nvPr/>
        </p:nvCxnSpPr>
        <p:spPr>
          <a:xfrm flipH="1">
            <a:off x="6020790" y="2256312"/>
            <a:ext cx="11875" cy="51063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 name="Suora nuoliyhdysviiva 11"/>
          <p:cNvCxnSpPr/>
          <p:nvPr/>
        </p:nvCxnSpPr>
        <p:spPr>
          <a:xfrm>
            <a:off x="4999510" y="2897579"/>
            <a:ext cx="508447" cy="10489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2" name="Suora yhdysviiva 21"/>
          <p:cNvCxnSpPr/>
          <p:nvPr/>
        </p:nvCxnSpPr>
        <p:spPr>
          <a:xfrm flipH="1">
            <a:off x="4702629" y="3859481"/>
            <a:ext cx="551104" cy="237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4" name="Suora yhdysviiva 23"/>
          <p:cNvCxnSpPr/>
          <p:nvPr/>
        </p:nvCxnSpPr>
        <p:spPr>
          <a:xfrm flipV="1">
            <a:off x="4692732" y="3920805"/>
            <a:ext cx="9897" cy="63521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Suora yhdysviiva 25"/>
          <p:cNvCxnSpPr/>
          <p:nvPr/>
        </p:nvCxnSpPr>
        <p:spPr>
          <a:xfrm flipH="1" flipV="1">
            <a:off x="4723958" y="4516885"/>
            <a:ext cx="1913226" cy="156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Suora nuoliyhdysviiva 27"/>
          <p:cNvCxnSpPr/>
          <p:nvPr/>
        </p:nvCxnSpPr>
        <p:spPr>
          <a:xfrm flipV="1">
            <a:off x="6637184" y="4156101"/>
            <a:ext cx="699920" cy="36162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0271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6291" y="384169"/>
            <a:ext cx="9681247" cy="5573086"/>
          </a:xfrm>
          <a:prstGeom prst="rect">
            <a:avLst/>
          </a:prstGeom>
        </p:spPr>
      </p:pic>
      <p:sp>
        <p:nvSpPr>
          <p:cNvPr id="4" name="Dian numeron paikkamerkki 3"/>
          <p:cNvSpPr>
            <a:spLocks noGrp="1"/>
          </p:cNvSpPr>
          <p:nvPr>
            <p:ph type="sldNum" sz="quarter" idx="12"/>
          </p:nvPr>
        </p:nvSpPr>
        <p:spPr/>
        <p:txBody>
          <a:bodyPr/>
          <a:lstStyle/>
          <a:p>
            <a:fld id="{66B0B938-106A-4E9D-9931-8D19B263D192}" type="slidenum">
              <a:rPr lang="fi-FI" smtClean="0"/>
              <a:t>23</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3" name="Sisällön paikkamerkki 2"/>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620983" y="1603169"/>
            <a:ext cx="3786661" cy="2839996"/>
          </a:xfrm>
        </p:spPr>
      </p:pic>
    </p:spTree>
    <p:extLst>
      <p:ext uri="{BB962C8B-B14F-4D97-AF65-F5344CB8AC3E}">
        <p14:creationId xmlns:p14="http://schemas.microsoft.com/office/powerpoint/2010/main" val="1309409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11287496" cy="787615"/>
          </a:xfrm>
        </p:spPr>
        <p:txBody>
          <a:bodyPr/>
          <a:lstStyle/>
          <a:p>
            <a:r>
              <a:rPr lang="en-GB" dirty="0" err="1" smtClean="0"/>
              <a:t>Aleksis-setä</a:t>
            </a:r>
            <a:r>
              <a:rPr lang="en-GB" dirty="0" smtClean="0"/>
              <a:t> </a:t>
            </a:r>
            <a:r>
              <a:rPr lang="en-GB" dirty="0" err="1" smtClean="0"/>
              <a:t>nyt</a:t>
            </a:r>
            <a:r>
              <a:rPr lang="en-GB" dirty="0" smtClean="0"/>
              <a:t> </a:t>
            </a:r>
            <a:r>
              <a:rPr lang="en-GB" dirty="0" err="1" smtClean="0"/>
              <a:t>vaan</a:t>
            </a:r>
            <a:r>
              <a:rPr lang="en-GB" dirty="0" smtClean="0"/>
              <a:t> </a:t>
            </a:r>
            <a:r>
              <a:rPr lang="en-GB" dirty="0" err="1" smtClean="0"/>
              <a:t>lepää</a:t>
            </a:r>
            <a:r>
              <a:rPr lang="en-GB" dirty="0" smtClean="0"/>
              <a:t> </a:t>
            </a:r>
            <a:r>
              <a:rPr lang="en-GB" dirty="0" err="1" smtClean="0"/>
              <a:t>vähäisen</a:t>
            </a:r>
            <a:r>
              <a:rPr lang="en-GB" dirty="0" smtClean="0"/>
              <a:t>…</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24</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Sisällön paikkamerkki 5"/>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55575" y="1444401"/>
            <a:ext cx="11589121" cy="4207115"/>
          </a:xfrm>
        </p:spPr>
      </p:pic>
    </p:spTree>
    <p:extLst>
      <p:ext uri="{BB962C8B-B14F-4D97-AF65-F5344CB8AC3E}">
        <p14:creationId xmlns:p14="http://schemas.microsoft.com/office/powerpoint/2010/main" val="1630954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66B0B938-106A-4E9D-9931-8D19B263D192}" type="slidenum">
              <a:rPr lang="fi-FI" smtClean="0"/>
              <a:t>25</a:t>
            </a:fld>
            <a:endParaRPr lang="fi-FI" dirty="0"/>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Sisällön paikkamerkki 4"/>
          <p:cNvSpPr txBox="1">
            <a:spLocks/>
          </p:cNvSpPr>
          <p:nvPr/>
        </p:nvSpPr>
        <p:spPr>
          <a:xfrm>
            <a:off x="712519" y="160338"/>
            <a:ext cx="10723419" cy="616966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700" dirty="0" smtClean="0"/>
              <a:t>Hei,</a:t>
            </a:r>
          </a:p>
          <a:p>
            <a:pPr marL="0" indent="0">
              <a:buNone/>
            </a:pPr>
            <a:r>
              <a:rPr lang="fi-FI" sz="1700" dirty="0" smtClean="0"/>
              <a:t> </a:t>
            </a:r>
          </a:p>
          <a:p>
            <a:pPr marL="0" indent="0">
              <a:buNone/>
            </a:pPr>
            <a:r>
              <a:rPr lang="fi-FI" sz="1700" dirty="0" smtClean="0"/>
              <a:t>jatkan vielä näiden mattojen sijoittelusta, koska se puhuttaa täällä henkilökuntaa kovasti.</a:t>
            </a:r>
            <a:br>
              <a:rPr lang="fi-FI" sz="1700" dirty="0" smtClean="0"/>
            </a:br>
            <a:r>
              <a:rPr lang="fi-FI" sz="1700" dirty="0" smtClean="0"/>
              <a:t/>
            </a:r>
            <a:br>
              <a:rPr lang="fi-FI" sz="1700" dirty="0" smtClean="0"/>
            </a:br>
            <a:r>
              <a:rPr lang="fi-FI" sz="1700" dirty="0" smtClean="0"/>
              <a:t>Meidän mielestämme Aleksis Kiven </a:t>
            </a:r>
            <a:r>
              <a:rPr lang="fi-FI" sz="1700" dirty="0" err="1" smtClean="0"/>
              <a:t>kuolinmökkiä</a:t>
            </a:r>
            <a:r>
              <a:rPr lang="fi-FI" sz="1700" dirty="0" smtClean="0"/>
              <a:t> ei pitäisi sijoittaa lasten päätyyn. Perustelen asiaa seuraavasti:</a:t>
            </a:r>
            <a:br>
              <a:rPr lang="fi-FI" sz="1700" dirty="0" smtClean="0"/>
            </a:br>
            <a:r>
              <a:rPr lang="fi-FI" sz="1700" dirty="0" smtClean="0"/>
              <a:t/>
            </a:r>
            <a:br>
              <a:rPr lang="fi-FI" sz="1700" dirty="0" smtClean="0"/>
            </a:br>
            <a:r>
              <a:rPr lang="fi-FI" sz="1700" dirty="0" smtClean="0"/>
              <a:t>- Maton tarina on todella väkevä ja korkeakirjallinen, makaahan matossa kuolemaa tehden kansalliskirjailijamme. Matosta on hienoa kertoa asiakkaille ja se olisi hyvä sijoittaa lähelle aikuisten kaunokirjallisuutta. On tylsää vesittää maton tarina kiistämällä Aleksiksen tilanne, etenkin kun maton nimi on Aleksis Kiven </a:t>
            </a:r>
            <a:r>
              <a:rPr lang="fi-FI" sz="1700" dirty="0" err="1" smtClean="0"/>
              <a:t>kuolinmökki</a:t>
            </a:r>
            <a:r>
              <a:rPr lang="fi-FI" sz="1700" dirty="0" smtClean="0"/>
              <a:t>. Tuntuu, että upeasti suunniteltu taidematto ja sen tarina menevät hukkaan, jos siitä tehdään lasten leikkimatto.</a:t>
            </a:r>
            <a:br>
              <a:rPr lang="fi-FI" sz="1700" dirty="0" smtClean="0"/>
            </a:br>
            <a:r>
              <a:rPr lang="fi-FI" sz="1700" dirty="0" smtClean="0"/>
              <a:t>- Matto on aika synkeän värinen lastenosastolle. Siellä on jo pääkallo, ettei vain tunnelma käy turhankin kohtalokkaaksi?</a:t>
            </a:r>
            <a:br>
              <a:rPr lang="fi-FI" sz="1700" dirty="0" smtClean="0"/>
            </a:br>
            <a:r>
              <a:rPr lang="fi-FI" sz="1700" dirty="0" smtClean="0"/>
              <a:t>- Tove Jansson -maton kuviointi, aihe ja väritys ovat mielestämme paljon sopivammat lastenosastolle.</a:t>
            </a:r>
            <a:br>
              <a:rPr lang="fi-FI" sz="1700" dirty="0" smtClean="0"/>
            </a:br>
            <a:r>
              <a:rPr lang="fi-FI" sz="1700" dirty="0" smtClean="0"/>
              <a:t/>
            </a:r>
            <a:br>
              <a:rPr lang="fi-FI" sz="1700" dirty="0" smtClean="0"/>
            </a:br>
            <a:r>
              <a:rPr lang="fi-FI" sz="1700" dirty="0" smtClean="0"/>
              <a:t>Ehdotamme, että Aleksiksen annettaisiin tehdä arvokkaasti kuolemaa lähellä infotiskiä. Jos vaihdamme Aleksiksen Minna Canthin tilalle, Minna Canthin Tove Janssonin tilalle, ja Tove Janssonin lasten päätyyn.</a:t>
            </a:r>
            <a:br>
              <a:rPr lang="fi-FI" sz="1700" dirty="0" smtClean="0"/>
            </a:br>
            <a:r>
              <a:rPr lang="fi-FI" sz="1700" dirty="0" smtClean="0"/>
              <a:t/>
            </a:r>
            <a:br>
              <a:rPr lang="fi-FI" sz="1700" dirty="0" smtClean="0"/>
            </a:br>
            <a:r>
              <a:rPr lang="fi-FI" sz="1700" dirty="0" smtClean="0"/>
              <a:t>Olisiko tämä mahdollinen ratkaisu?</a:t>
            </a:r>
          </a:p>
          <a:p>
            <a:pPr marL="0" indent="0">
              <a:buNone/>
            </a:pPr>
            <a:r>
              <a:rPr lang="fi-FI" sz="1700" dirty="0" smtClean="0"/>
              <a:t> </a:t>
            </a:r>
          </a:p>
          <a:p>
            <a:pPr marL="0" indent="0">
              <a:buNone/>
            </a:pPr>
            <a:r>
              <a:rPr lang="fi-FI" sz="1700" dirty="0" smtClean="0"/>
              <a:t>Ystävällisin terveisin,</a:t>
            </a:r>
          </a:p>
          <a:p>
            <a:pPr marL="0" indent="0">
              <a:buNone/>
            </a:pPr>
            <a:r>
              <a:rPr lang="fi-FI" sz="1700" dirty="0" smtClean="0"/>
              <a:t>Siina Tiuraniemi</a:t>
            </a:r>
            <a:endParaRPr lang="fi-FI" sz="1700" dirty="0"/>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97136" y="5194485"/>
            <a:ext cx="1493626" cy="1332774"/>
          </a:xfrm>
          <a:prstGeom prst="rect">
            <a:avLst/>
          </a:prstGeom>
        </p:spPr>
      </p:pic>
    </p:spTree>
    <p:extLst>
      <p:ext uri="{BB962C8B-B14F-4D97-AF65-F5344CB8AC3E}">
        <p14:creationId xmlns:p14="http://schemas.microsoft.com/office/powerpoint/2010/main" val="3484788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2"/>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0" y="-5980"/>
            <a:ext cx="12192000" cy="5428642"/>
          </a:xfrm>
        </p:spPr>
      </p:pic>
      <p:graphicFrame>
        <p:nvGraphicFramePr>
          <p:cNvPr id="6" name="Objekti 5"/>
          <p:cNvGraphicFramePr>
            <a:graphicFrameLocks noChangeAspect="1"/>
          </p:cNvGraphicFramePr>
          <p:nvPr>
            <p:extLst>
              <p:ext uri="{D42A27DB-BD31-4B8C-83A1-F6EECF244321}">
                <p14:modId xmlns:p14="http://schemas.microsoft.com/office/powerpoint/2010/main" val="3944837221"/>
              </p:ext>
            </p:extLst>
          </p:nvPr>
        </p:nvGraphicFramePr>
        <p:xfrm>
          <a:off x="1427069" y="5416268"/>
          <a:ext cx="588819" cy="915941"/>
        </p:xfrm>
        <a:graphic>
          <a:graphicData uri="http://schemas.openxmlformats.org/presentationml/2006/ole">
            <mc:AlternateContent xmlns:mc="http://schemas.openxmlformats.org/markup-compatibility/2006">
              <mc:Choice xmlns:v="urn:schemas-microsoft-com:vml" Requires="v">
                <p:oleObj spid="_x0000_s2410" r:id="rId5" imgW="456840" imgH="711000" progId="">
                  <p:embed/>
                </p:oleObj>
              </mc:Choice>
              <mc:Fallback>
                <p:oleObj r:id="rId5" imgW="456840" imgH="711000" progId="">
                  <p:embed/>
                  <p:pic>
                    <p:nvPicPr>
                      <p:cNvPr id="0" name=""/>
                      <p:cNvPicPr/>
                      <p:nvPr/>
                    </p:nvPicPr>
                    <p:blipFill>
                      <a:blip r:embed="rId6"/>
                      <a:stretch>
                        <a:fillRect/>
                      </a:stretch>
                    </p:blipFill>
                    <p:spPr>
                      <a:xfrm>
                        <a:off x="1427069" y="5416268"/>
                        <a:ext cx="588819" cy="915941"/>
                      </a:xfrm>
                      <a:prstGeom prst="rect">
                        <a:avLst/>
                      </a:prstGeom>
                    </p:spPr>
                  </p:pic>
                </p:oleObj>
              </mc:Fallback>
            </mc:AlternateContent>
          </a:graphicData>
        </a:graphic>
      </p:graphicFrame>
      <p:graphicFrame>
        <p:nvGraphicFramePr>
          <p:cNvPr id="8" name="Objekti 7"/>
          <p:cNvGraphicFramePr>
            <a:graphicFrameLocks noChangeAspect="1"/>
          </p:cNvGraphicFramePr>
          <p:nvPr>
            <p:extLst>
              <p:ext uri="{D42A27DB-BD31-4B8C-83A1-F6EECF244321}">
                <p14:modId xmlns:p14="http://schemas.microsoft.com/office/powerpoint/2010/main" val="1215106360"/>
              </p:ext>
            </p:extLst>
          </p:nvPr>
        </p:nvGraphicFramePr>
        <p:xfrm>
          <a:off x="1980901" y="5556698"/>
          <a:ext cx="673100" cy="660400"/>
        </p:xfrm>
        <a:graphic>
          <a:graphicData uri="http://schemas.openxmlformats.org/presentationml/2006/ole">
            <mc:AlternateContent xmlns:mc="http://schemas.openxmlformats.org/markup-compatibility/2006">
              <mc:Choice xmlns:v="urn:schemas-microsoft-com:vml" Requires="v">
                <p:oleObj spid="_x0000_s2411" r:id="rId7" imgW="672840" imgH="660240" progId="">
                  <p:embed/>
                </p:oleObj>
              </mc:Choice>
              <mc:Fallback>
                <p:oleObj r:id="rId7" imgW="672840" imgH="660240" progId="">
                  <p:embed/>
                  <p:pic>
                    <p:nvPicPr>
                      <p:cNvPr id="0" name=""/>
                      <p:cNvPicPr/>
                      <p:nvPr/>
                    </p:nvPicPr>
                    <p:blipFill>
                      <a:blip r:embed="rId8"/>
                      <a:stretch>
                        <a:fillRect/>
                      </a:stretch>
                    </p:blipFill>
                    <p:spPr>
                      <a:xfrm>
                        <a:off x="1980901" y="5556698"/>
                        <a:ext cx="673100" cy="660400"/>
                      </a:xfrm>
                      <a:prstGeom prst="rect">
                        <a:avLst/>
                      </a:prstGeom>
                    </p:spPr>
                  </p:pic>
                </p:oleObj>
              </mc:Fallback>
            </mc:AlternateContent>
          </a:graphicData>
        </a:graphic>
      </p:graphicFrame>
      <p:graphicFrame>
        <p:nvGraphicFramePr>
          <p:cNvPr id="9" name="Objekti 8"/>
          <p:cNvGraphicFramePr>
            <a:graphicFrameLocks noChangeAspect="1"/>
          </p:cNvGraphicFramePr>
          <p:nvPr>
            <p:extLst>
              <p:ext uri="{D42A27DB-BD31-4B8C-83A1-F6EECF244321}">
                <p14:modId xmlns:p14="http://schemas.microsoft.com/office/powerpoint/2010/main" val="164032303"/>
              </p:ext>
            </p:extLst>
          </p:nvPr>
        </p:nvGraphicFramePr>
        <p:xfrm>
          <a:off x="3507393" y="5505897"/>
          <a:ext cx="812800" cy="723900"/>
        </p:xfrm>
        <a:graphic>
          <a:graphicData uri="http://schemas.openxmlformats.org/presentationml/2006/ole">
            <mc:AlternateContent xmlns:mc="http://schemas.openxmlformats.org/markup-compatibility/2006">
              <mc:Choice xmlns:v="urn:schemas-microsoft-com:vml" Requires="v">
                <p:oleObj spid="_x0000_s2412" r:id="rId9" imgW="812520" imgH="723600" progId="">
                  <p:embed/>
                </p:oleObj>
              </mc:Choice>
              <mc:Fallback>
                <p:oleObj r:id="rId9" imgW="812520" imgH="723600" progId="">
                  <p:embed/>
                  <p:pic>
                    <p:nvPicPr>
                      <p:cNvPr id="0" name=""/>
                      <p:cNvPicPr/>
                      <p:nvPr/>
                    </p:nvPicPr>
                    <p:blipFill>
                      <a:blip r:embed="rId10"/>
                      <a:stretch>
                        <a:fillRect/>
                      </a:stretch>
                    </p:blipFill>
                    <p:spPr>
                      <a:xfrm>
                        <a:off x="3507393" y="5505897"/>
                        <a:ext cx="812800" cy="723900"/>
                      </a:xfrm>
                      <a:prstGeom prst="rect">
                        <a:avLst/>
                      </a:prstGeom>
                    </p:spPr>
                  </p:pic>
                </p:oleObj>
              </mc:Fallback>
            </mc:AlternateContent>
          </a:graphicData>
        </a:graphic>
      </p:graphicFrame>
      <p:graphicFrame>
        <p:nvGraphicFramePr>
          <p:cNvPr id="10" name="Objekti 9"/>
          <p:cNvGraphicFramePr>
            <a:graphicFrameLocks noChangeAspect="1"/>
          </p:cNvGraphicFramePr>
          <p:nvPr>
            <p:extLst>
              <p:ext uri="{D42A27DB-BD31-4B8C-83A1-F6EECF244321}">
                <p14:modId xmlns:p14="http://schemas.microsoft.com/office/powerpoint/2010/main" val="373276797"/>
              </p:ext>
            </p:extLst>
          </p:nvPr>
        </p:nvGraphicFramePr>
        <p:xfrm>
          <a:off x="2648408" y="5512288"/>
          <a:ext cx="812800" cy="723900"/>
        </p:xfrm>
        <a:graphic>
          <a:graphicData uri="http://schemas.openxmlformats.org/presentationml/2006/ole">
            <mc:AlternateContent xmlns:mc="http://schemas.openxmlformats.org/markup-compatibility/2006">
              <mc:Choice xmlns:v="urn:schemas-microsoft-com:vml" Requires="v">
                <p:oleObj spid="_x0000_s2413" r:id="rId11" imgW="812520" imgH="723600" progId="">
                  <p:embed/>
                </p:oleObj>
              </mc:Choice>
              <mc:Fallback>
                <p:oleObj r:id="rId11" imgW="812520" imgH="723600" progId="">
                  <p:embed/>
                  <p:pic>
                    <p:nvPicPr>
                      <p:cNvPr id="0" name=""/>
                      <p:cNvPicPr/>
                      <p:nvPr/>
                    </p:nvPicPr>
                    <p:blipFill>
                      <a:blip r:embed="rId10"/>
                      <a:stretch>
                        <a:fillRect/>
                      </a:stretch>
                    </p:blipFill>
                    <p:spPr>
                      <a:xfrm>
                        <a:off x="2648408" y="5512288"/>
                        <a:ext cx="812800" cy="723900"/>
                      </a:xfrm>
                      <a:prstGeom prst="rect">
                        <a:avLst/>
                      </a:prstGeom>
                    </p:spPr>
                  </p:pic>
                </p:oleObj>
              </mc:Fallback>
            </mc:AlternateContent>
          </a:graphicData>
        </a:graphic>
      </p:graphicFrame>
      <p:graphicFrame>
        <p:nvGraphicFramePr>
          <p:cNvPr id="11" name="Objekti 10"/>
          <p:cNvGraphicFramePr>
            <a:graphicFrameLocks noChangeAspect="1"/>
          </p:cNvGraphicFramePr>
          <p:nvPr>
            <p:extLst>
              <p:ext uri="{D42A27DB-BD31-4B8C-83A1-F6EECF244321}">
                <p14:modId xmlns:p14="http://schemas.microsoft.com/office/powerpoint/2010/main" val="924367003"/>
              </p:ext>
            </p:extLst>
          </p:nvPr>
        </p:nvGraphicFramePr>
        <p:xfrm>
          <a:off x="4311018" y="5510357"/>
          <a:ext cx="419100" cy="749300"/>
        </p:xfrm>
        <a:graphic>
          <a:graphicData uri="http://schemas.openxmlformats.org/presentationml/2006/ole">
            <mc:AlternateContent xmlns:mc="http://schemas.openxmlformats.org/markup-compatibility/2006">
              <mc:Choice xmlns:v="urn:schemas-microsoft-com:vml" Requires="v">
                <p:oleObj spid="_x0000_s2414" r:id="rId12" imgW="419040" imgH="749160" progId="">
                  <p:embed/>
                </p:oleObj>
              </mc:Choice>
              <mc:Fallback>
                <p:oleObj r:id="rId12" imgW="419040" imgH="749160" progId="">
                  <p:embed/>
                  <p:pic>
                    <p:nvPicPr>
                      <p:cNvPr id="0" name=""/>
                      <p:cNvPicPr/>
                      <p:nvPr/>
                    </p:nvPicPr>
                    <p:blipFill>
                      <a:blip r:embed="rId13"/>
                      <a:stretch>
                        <a:fillRect/>
                      </a:stretch>
                    </p:blipFill>
                    <p:spPr>
                      <a:xfrm>
                        <a:off x="4311018" y="5510357"/>
                        <a:ext cx="419100" cy="749300"/>
                      </a:xfrm>
                      <a:prstGeom prst="rect">
                        <a:avLst/>
                      </a:prstGeom>
                    </p:spPr>
                  </p:pic>
                </p:oleObj>
              </mc:Fallback>
            </mc:AlternateContent>
          </a:graphicData>
        </a:graphic>
      </p:graphicFrame>
      <p:graphicFrame>
        <p:nvGraphicFramePr>
          <p:cNvPr id="12" name="Objekti 11"/>
          <p:cNvGraphicFramePr>
            <a:graphicFrameLocks noChangeAspect="1"/>
          </p:cNvGraphicFramePr>
          <p:nvPr>
            <p:extLst>
              <p:ext uri="{D42A27DB-BD31-4B8C-83A1-F6EECF244321}">
                <p14:modId xmlns:p14="http://schemas.microsoft.com/office/powerpoint/2010/main" val="2725095800"/>
              </p:ext>
            </p:extLst>
          </p:nvPr>
        </p:nvGraphicFramePr>
        <p:xfrm>
          <a:off x="4769710" y="5528836"/>
          <a:ext cx="660400" cy="736600"/>
        </p:xfrm>
        <a:graphic>
          <a:graphicData uri="http://schemas.openxmlformats.org/presentationml/2006/ole">
            <mc:AlternateContent xmlns:mc="http://schemas.openxmlformats.org/markup-compatibility/2006">
              <mc:Choice xmlns:v="urn:schemas-microsoft-com:vml" Requires="v">
                <p:oleObj spid="_x0000_s2415" r:id="rId14" imgW="660240" imgH="736200" progId="">
                  <p:embed/>
                </p:oleObj>
              </mc:Choice>
              <mc:Fallback>
                <p:oleObj r:id="rId14" imgW="660240" imgH="736200" progId="">
                  <p:embed/>
                  <p:pic>
                    <p:nvPicPr>
                      <p:cNvPr id="0" name=""/>
                      <p:cNvPicPr/>
                      <p:nvPr/>
                    </p:nvPicPr>
                    <p:blipFill>
                      <a:blip r:embed="rId15"/>
                      <a:stretch>
                        <a:fillRect/>
                      </a:stretch>
                    </p:blipFill>
                    <p:spPr>
                      <a:xfrm>
                        <a:off x="4769710" y="5528836"/>
                        <a:ext cx="660400" cy="736600"/>
                      </a:xfrm>
                      <a:prstGeom prst="rect">
                        <a:avLst/>
                      </a:prstGeom>
                    </p:spPr>
                  </p:pic>
                </p:oleObj>
              </mc:Fallback>
            </mc:AlternateContent>
          </a:graphicData>
        </a:graphic>
      </p:graphicFrame>
      <p:graphicFrame>
        <p:nvGraphicFramePr>
          <p:cNvPr id="13" name="Objekti 12"/>
          <p:cNvGraphicFramePr>
            <a:graphicFrameLocks noChangeAspect="1"/>
          </p:cNvGraphicFramePr>
          <p:nvPr>
            <p:extLst>
              <p:ext uri="{D42A27DB-BD31-4B8C-83A1-F6EECF244321}">
                <p14:modId xmlns:p14="http://schemas.microsoft.com/office/powerpoint/2010/main" val="1906773265"/>
              </p:ext>
            </p:extLst>
          </p:nvPr>
        </p:nvGraphicFramePr>
        <p:xfrm>
          <a:off x="5349003" y="5584364"/>
          <a:ext cx="188362" cy="470905"/>
        </p:xfrm>
        <a:graphic>
          <a:graphicData uri="http://schemas.openxmlformats.org/presentationml/2006/ole">
            <mc:AlternateContent xmlns:mc="http://schemas.openxmlformats.org/markup-compatibility/2006">
              <mc:Choice xmlns:v="urn:schemas-microsoft-com:vml" Requires="v">
                <p:oleObj spid="_x0000_s2416" r:id="rId16" imgW="304560" imgH="761760" progId="">
                  <p:embed/>
                </p:oleObj>
              </mc:Choice>
              <mc:Fallback>
                <p:oleObj r:id="rId16" imgW="304560" imgH="761760" progId="">
                  <p:embed/>
                  <p:pic>
                    <p:nvPicPr>
                      <p:cNvPr id="0" name=""/>
                      <p:cNvPicPr/>
                      <p:nvPr/>
                    </p:nvPicPr>
                    <p:blipFill>
                      <a:blip r:embed="rId17"/>
                      <a:stretch>
                        <a:fillRect/>
                      </a:stretch>
                    </p:blipFill>
                    <p:spPr>
                      <a:xfrm>
                        <a:off x="5349003" y="5584364"/>
                        <a:ext cx="188362" cy="470905"/>
                      </a:xfrm>
                      <a:prstGeom prst="rect">
                        <a:avLst/>
                      </a:prstGeom>
                    </p:spPr>
                  </p:pic>
                </p:oleObj>
              </mc:Fallback>
            </mc:AlternateContent>
          </a:graphicData>
        </a:graphic>
      </p:graphicFrame>
      <p:graphicFrame>
        <p:nvGraphicFramePr>
          <p:cNvPr id="14" name="Objekti 13"/>
          <p:cNvGraphicFramePr>
            <a:graphicFrameLocks noChangeAspect="1"/>
          </p:cNvGraphicFramePr>
          <p:nvPr>
            <p:extLst>
              <p:ext uri="{D42A27DB-BD31-4B8C-83A1-F6EECF244321}">
                <p14:modId xmlns:p14="http://schemas.microsoft.com/office/powerpoint/2010/main" val="2943742834"/>
              </p:ext>
            </p:extLst>
          </p:nvPr>
        </p:nvGraphicFramePr>
        <p:xfrm>
          <a:off x="5486323" y="5579807"/>
          <a:ext cx="308582" cy="480017"/>
        </p:xfrm>
        <a:graphic>
          <a:graphicData uri="http://schemas.openxmlformats.org/presentationml/2006/ole">
            <mc:AlternateContent xmlns:mc="http://schemas.openxmlformats.org/markup-compatibility/2006">
              <mc:Choice xmlns:v="urn:schemas-microsoft-com:vml" Requires="v">
                <p:oleObj spid="_x0000_s2417" r:id="rId18" imgW="456840" imgH="711000" progId="">
                  <p:embed/>
                </p:oleObj>
              </mc:Choice>
              <mc:Fallback>
                <p:oleObj r:id="rId18" imgW="456840" imgH="711000" progId="">
                  <p:embed/>
                  <p:pic>
                    <p:nvPicPr>
                      <p:cNvPr id="6" name="Objekti 5"/>
                      <p:cNvPicPr/>
                      <p:nvPr/>
                    </p:nvPicPr>
                    <p:blipFill>
                      <a:blip r:embed="rId6"/>
                      <a:stretch>
                        <a:fillRect/>
                      </a:stretch>
                    </p:blipFill>
                    <p:spPr>
                      <a:xfrm>
                        <a:off x="5486323" y="5579807"/>
                        <a:ext cx="308582" cy="480017"/>
                      </a:xfrm>
                      <a:prstGeom prst="rect">
                        <a:avLst/>
                      </a:prstGeom>
                    </p:spPr>
                  </p:pic>
                </p:oleObj>
              </mc:Fallback>
            </mc:AlternateContent>
          </a:graphicData>
        </a:graphic>
      </p:graphicFrame>
      <p:graphicFrame>
        <p:nvGraphicFramePr>
          <p:cNvPr id="15" name="Objekti 14"/>
          <p:cNvGraphicFramePr>
            <a:graphicFrameLocks noChangeAspect="1"/>
          </p:cNvGraphicFramePr>
          <p:nvPr>
            <p:extLst>
              <p:ext uri="{D42A27DB-BD31-4B8C-83A1-F6EECF244321}">
                <p14:modId xmlns:p14="http://schemas.microsoft.com/office/powerpoint/2010/main" val="3926160137"/>
              </p:ext>
            </p:extLst>
          </p:nvPr>
        </p:nvGraphicFramePr>
        <p:xfrm>
          <a:off x="5888802" y="5422783"/>
          <a:ext cx="795431" cy="874974"/>
        </p:xfrm>
        <a:graphic>
          <a:graphicData uri="http://schemas.openxmlformats.org/presentationml/2006/ole">
            <mc:AlternateContent xmlns:mc="http://schemas.openxmlformats.org/markup-compatibility/2006">
              <mc:Choice xmlns:v="urn:schemas-microsoft-com:vml" Requires="v">
                <p:oleObj spid="_x0000_s2418" r:id="rId19" imgW="634680" imgH="698400" progId="">
                  <p:embed/>
                </p:oleObj>
              </mc:Choice>
              <mc:Fallback>
                <p:oleObj r:id="rId19" imgW="634680" imgH="698400" progId="">
                  <p:embed/>
                  <p:pic>
                    <p:nvPicPr>
                      <p:cNvPr id="0" name=""/>
                      <p:cNvPicPr/>
                      <p:nvPr/>
                    </p:nvPicPr>
                    <p:blipFill>
                      <a:blip r:embed="rId20"/>
                      <a:stretch>
                        <a:fillRect/>
                      </a:stretch>
                    </p:blipFill>
                    <p:spPr>
                      <a:xfrm>
                        <a:off x="5888802" y="5422783"/>
                        <a:ext cx="795431" cy="874974"/>
                      </a:xfrm>
                      <a:prstGeom prst="rect">
                        <a:avLst/>
                      </a:prstGeom>
                    </p:spPr>
                  </p:pic>
                </p:oleObj>
              </mc:Fallback>
            </mc:AlternateContent>
          </a:graphicData>
        </a:graphic>
      </p:graphicFrame>
      <p:graphicFrame>
        <p:nvGraphicFramePr>
          <p:cNvPr id="16" name="Objekti 15"/>
          <p:cNvGraphicFramePr>
            <a:graphicFrameLocks noChangeAspect="1"/>
          </p:cNvGraphicFramePr>
          <p:nvPr>
            <p:extLst>
              <p:ext uri="{D42A27DB-BD31-4B8C-83A1-F6EECF244321}">
                <p14:modId xmlns:p14="http://schemas.microsoft.com/office/powerpoint/2010/main" val="2547095942"/>
              </p:ext>
            </p:extLst>
          </p:nvPr>
        </p:nvGraphicFramePr>
        <p:xfrm>
          <a:off x="6684616" y="5512248"/>
          <a:ext cx="685800" cy="749300"/>
        </p:xfrm>
        <a:graphic>
          <a:graphicData uri="http://schemas.openxmlformats.org/presentationml/2006/ole">
            <mc:AlternateContent xmlns:mc="http://schemas.openxmlformats.org/markup-compatibility/2006">
              <mc:Choice xmlns:v="urn:schemas-microsoft-com:vml" Requires="v">
                <p:oleObj spid="_x0000_s2419" r:id="rId21" imgW="685440" imgH="749160" progId="">
                  <p:embed/>
                </p:oleObj>
              </mc:Choice>
              <mc:Fallback>
                <p:oleObj r:id="rId21" imgW="685440" imgH="749160" progId="">
                  <p:embed/>
                  <p:pic>
                    <p:nvPicPr>
                      <p:cNvPr id="0" name=""/>
                      <p:cNvPicPr/>
                      <p:nvPr/>
                    </p:nvPicPr>
                    <p:blipFill>
                      <a:blip r:embed="rId22"/>
                      <a:stretch>
                        <a:fillRect/>
                      </a:stretch>
                    </p:blipFill>
                    <p:spPr>
                      <a:xfrm>
                        <a:off x="6684616" y="5512248"/>
                        <a:ext cx="685800" cy="749300"/>
                      </a:xfrm>
                      <a:prstGeom prst="rect">
                        <a:avLst/>
                      </a:prstGeom>
                    </p:spPr>
                  </p:pic>
                </p:oleObj>
              </mc:Fallback>
            </mc:AlternateContent>
          </a:graphicData>
        </a:graphic>
      </p:graphicFrame>
      <p:graphicFrame>
        <p:nvGraphicFramePr>
          <p:cNvPr id="17" name="Objekti 16"/>
          <p:cNvGraphicFramePr>
            <a:graphicFrameLocks noChangeAspect="1"/>
          </p:cNvGraphicFramePr>
          <p:nvPr>
            <p:extLst>
              <p:ext uri="{D42A27DB-BD31-4B8C-83A1-F6EECF244321}">
                <p14:modId xmlns:p14="http://schemas.microsoft.com/office/powerpoint/2010/main" val="2684912004"/>
              </p:ext>
            </p:extLst>
          </p:nvPr>
        </p:nvGraphicFramePr>
        <p:xfrm>
          <a:off x="7377242" y="5505897"/>
          <a:ext cx="812800" cy="723900"/>
        </p:xfrm>
        <a:graphic>
          <a:graphicData uri="http://schemas.openxmlformats.org/presentationml/2006/ole">
            <mc:AlternateContent xmlns:mc="http://schemas.openxmlformats.org/markup-compatibility/2006">
              <mc:Choice xmlns:v="urn:schemas-microsoft-com:vml" Requires="v">
                <p:oleObj spid="_x0000_s2420" r:id="rId23" imgW="812520" imgH="723600" progId="">
                  <p:embed/>
                </p:oleObj>
              </mc:Choice>
              <mc:Fallback>
                <p:oleObj r:id="rId23" imgW="812520" imgH="723600" progId="">
                  <p:embed/>
                  <p:pic>
                    <p:nvPicPr>
                      <p:cNvPr id="10" name="Objekti 9"/>
                      <p:cNvPicPr/>
                      <p:nvPr/>
                    </p:nvPicPr>
                    <p:blipFill>
                      <a:blip r:embed="rId10"/>
                      <a:stretch>
                        <a:fillRect/>
                      </a:stretch>
                    </p:blipFill>
                    <p:spPr>
                      <a:xfrm>
                        <a:off x="7377242" y="5505897"/>
                        <a:ext cx="812800" cy="723900"/>
                      </a:xfrm>
                      <a:prstGeom prst="rect">
                        <a:avLst/>
                      </a:prstGeom>
                    </p:spPr>
                  </p:pic>
                </p:oleObj>
              </mc:Fallback>
            </mc:AlternateContent>
          </a:graphicData>
        </a:graphic>
      </p:graphicFrame>
      <p:graphicFrame>
        <p:nvGraphicFramePr>
          <p:cNvPr id="18" name="Objekti 17"/>
          <p:cNvGraphicFramePr>
            <a:graphicFrameLocks noChangeAspect="1"/>
          </p:cNvGraphicFramePr>
          <p:nvPr>
            <p:extLst>
              <p:ext uri="{D42A27DB-BD31-4B8C-83A1-F6EECF244321}">
                <p14:modId xmlns:p14="http://schemas.microsoft.com/office/powerpoint/2010/main" val="780575304"/>
              </p:ext>
            </p:extLst>
          </p:nvPr>
        </p:nvGraphicFramePr>
        <p:xfrm>
          <a:off x="8203694" y="5484260"/>
          <a:ext cx="306870" cy="767175"/>
        </p:xfrm>
        <a:graphic>
          <a:graphicData uri="http://schemas.openxmlformats.org/presentationml/2006/ole">
            <mc:AlternateContent xmlns:mc="http://schemas.openxmlformats.org/markup-compatibility/2006">
              <mc:Choice xmlns:v="urn:schemas-microsoft-com:vml" Requires="v">
                <p:oleObj spid="_x0000_s2421" r:id="rId24" imgW="304560" imgH="761760" progId="">
                  <p:embed/>
                </p:oleObj>
              </mc:Choice>
              <mc:Fallback>
                <p:oleObj r:id="rId24" imgW="304560" imgH="761760" progId="">
                  <p:embed/>
                  <p:pic>
                    <p:nvPicPr>
                      <p:cNvPr id="13" name="Objekti 12"/>
                      <p:cNvPicPr/>
                      <p:nvPr/>
                    </p:nvPicPr>
                    <p:blipFill>
                      <a:blip r:embed="rId17"/>
                      <a:stretch>
                        <a:fillRect/>
                      </a:stretch>
                    </p:blipFill>
                    <p:spPr>
                      <a:xfrm>
                        <a:off x="8203694" y="5484260"/>
                        <a:ext cx="306870" cy="767175"/>
                      </a:xfrm>
                      <a:prstGeom prst="rect">
                        <a:avLst/>
                      </a:prstGeom>
                    </p:spPr>
                  </p:pic>
                </p:oleObj>
              </mc:Fallback>
            </mc:AlternateContent>
          </a:graphicData>
        </a:graphic>
      </p:graphicFrame>
      <p:graphicFrame>
        <p:nvGraphicFramePr>
          <p:cNvPr id="19" name="Objekti 18"/>
          <p:cNvGraphicFramePr>
            <a:graphicFrameLocks noChangeAspect="1"/>
          </p:cNvGraphicFramePr>
          <p:nvPr>
            <p:extLst>
              <p:ext uri="{D42A27DB-BD31-4B8C-83A1-F6EECF244321}">
                <p14:modId xmlns:p14="http://schemas.microsoft.com/office/powerpoint/2010/main" val="4168363619"/>
              </p:ext>
            </p:extLst>
          </p:nvPr>
        </p:nvGraphicFramePr>
        <p:xfrm>
          <a:off x="8524216" y="5499548"/>
          <a:ext cx="673100" cy="736600"/>
        </p:xfrm>
        <a:graphic>
          <a:graphicData uri="http://schemas.openxmlformats.org/presentationml/2006/ole">
            <mc:AlternateContent xmlns:mc="http://schemas.openxmlformats.org/markup-compatibility/2006">
              <mc:Choice xmlns:v="urn:schemas-microsoft-com:vml" Requires="v">
                <p:oleObj spid="_x0000_s2422" r:id="rId25" imgW="672840" imgH="736200" progId="">
                  <p:embed/>
                </p:oleObj>
              </mc:Choice>
              <mc:Fallback>
                <p:oleObj r:id="rId25" imgW="672840" imgH="736200" progId="">
                  <p:embed/>
                  <p:pic>
                    <p:nvPicPr>
                      <p:cNvPr id="0" name=""/>
                      <p:cNvPicPr/>
                      <p:nvPr/>
                    </p:nvPicPr>
                    <p:blipFill>
                      <a:blip r:embed="rId26"/>
                      <a:stretch>
                        <a:fillRect/>
                      </a:stretch>
                    </p:blipFill>
                    <p:spPr>
                      <a:xfrm>
                        <a:off x="8524216" y="5499548"/>
                        <a:ext cx="673100" cy="736600"/>
                      </a:xfrm>
                      <a:prstGeom prst="rect">
                        <a:avLst/>
                      </a:prstGeom>
                    </p:spPr>
                  </p:pic>
                </p:oleObj>
              </mc:Fallback>
            </mc:AlternateContent>
          </a:graphicData>
        </a:graphic>
      </p:graphicFrame>
      <p:graphicFrame>
        <p:nvGraphicFramePr>
          <p:cNvPr id="21" name="Objekti 20"/>
          <p:cNvGraphicFramePr>
            <a:graphicFrameLocks noChangeAspect="1"/>
          </p:cNvGraphicFramePr>
          <p:nvPr>
            <p:extLst>
              <p:ext uri="{D42A27DB-BD31-4B8C-83A1-F6EECF244321}">
                <p14:modId xmlns:p14="http://schemas.microsoft.com/office/powerpoint/2010/main" val="937452059"/>
              </p:ext>
            </p:extLst>
          </p:nvPr>
        </p:nvGraphicFramePr>
        <p:xfrm>
          <a:off x="9210968" y="5512248"/>
          <a:ext cx="685800" cy="711200"/>
        </p:xfrm>
        <a:graphic>
          <a:graphicData uri="http://schemas.openxmlformats.org/presentationml/2006/ole">
            <mc:AlternateContent xmlns:mc="http://schemas.openxmlformats.org/markup-compatibility/2006">
              <mc:Choice xmlns:v="urn:schemas-microsoft-com:vml" Requires="v">
                <p:oleObj spid="_x0000_s2423" r:id="rId27" imgW="685440" imgH="711000" progId="">
                  <p:embed/>
                </p:oleObj>
              </mc:Choice>
              <mc:Fallback>
                <p:oleObj r:id="rId27" imgW="685440" imgH="711000" progId="">
                  <p:embed/>
                  <p:pic>
                    <p:nvPicPr>
                      <p:cNvPr id="0" name=""/>
                      <p:cNvPicPr/>
                      <p:nvPr/>
                    </p:nvPicPr>
                    <p:blipFill>
                      <a:blip r:embed="rId28"/>
                      <a:stretch>
                        <a:fillRect/>
                      </a:stretch>
                    </p:blipFill>
                    <p:spPr>
                      <a:xfrm>
                        <a:off x="9210968" y="5512248"/>
                        <a:ext cx="685800" cy="711200"/>
                      </a:xfrm>
                      <a:prstGeom prst="rect">
                        <a:avLst/>
                      </a:prstGeom>
                    </p:spPr>
                  </p:pic>
                </p:oleObj>
              </mc:Fallback>
            </mc:AlternateContent>
          </a:graphicData>
        </a:graphic>
      </p:graphicFrame>
    </p:spTree>
    <p:extLst>
      <p:ext uri="{BB962C8B-B14F-4D97-AF65-F5344CB8AC3E}">
        <p14:creationId xmlns:p14="http://schemas.microsoft.com/office/powerpoint/2010/main" val="43767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66B0B938-106A-4E9D-9931-8D19B263D192}" type="slidenum">
              <a:rPr lang="fi-FI" smtClean="0"/>
              <a:t>3</a:t>
            </a:fld>
            <a:endParaRPr lang="fi-FI"/>
          </a:p>
        </p:txBody>
      </p:sp>
      <p:sp>
        <p:nvSpPr>
          <p:cNvPr id="5" name="Tekstiruutu 4"/>
          <p:cNvSpPr txBox="1"/>
          <p:nvPr/>
        </p:nvSpPr>
        <p:spPr>
          <a:xfrm>
            <a:off x="7413523" y="6527259"/>
            <a:ext cx="1814920" cy="261610"/>
          </a:xfrm>
          <a:prstGeom prst="rect">
            <a:avLst/>
          </a:prstGeom>
          <a:noFill/>
        </p:spPr>
        <p:txBody>
          <a:bodyPr wrap="none" rtlCol="0">
            <a:spAutoFit/>
          </a:bodyPr>
          <a:lstStyle/>
          <a:p>
            <a:r>
              <a:rPr lang="fi-FI" sz="1100" dirty="0" smtClean="0"/>
              <a:t>Photo: Tuomas Uusheimo</a:t>
            </a:r>
            <a:endParaRPr lang="fi-FI" sz="1100" dirty="0"/>
          </a:p>
        </p:txBody>
      </p:sp>
      <p:pic>
        <p:nvPicPr>
          <p:cNvPr id="8" name="Sisällön paikkamerkki 2"/>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11" name="Suorakulmio 10"/>
          <p:cNvSpPr/>
          <p:nvPr/>
        </p:nvSpPr>
        <p:spPr>
          <a:xfrm>
            <a:off x="212272" y="585772"/>
            <a:ext cx="6760028" cy="6112443"/>
          </a:xfrm>
          <a:prstGeom prst="rect">
            <a:avLst/>
          </a:prstGeom>
        </p:spPr>
        <p:txBody>
          <a:bodyPr wrap="square">
            <a:spAutoFit/>
          </a:bodyPr>
          <a:lstStyle/>
          <a:p>
            <a:pPr marL="342900" indent="-342900" eaLnBrk="1" hangingPunct="1">
              <a:spcBef>
                <a:spcPct val="20000"/>
              </a:spcBef>
              <a:buFont typeface="Arial" pitchFamily="34" charset="0"/>
              <a:buChar char="•"/>
              <a:defRPr/>
            </a:pPr>
            <a:r>
              <a:rPr lang="fi-FI" sz="2800" dirty="0">
                <a:solidFill>
                  <a:srgbClr val="262626"/>
                </a:solidFill>
                <a:ea typeface="ＭＳ Ｐゴシック" pitchFamily="34" charset="-128"/>
              </a:rPr>
              <a:t>Rakentamiskustannukset kalustuksineen 98 </a:t>
            </a:r>
            <a:r>
              <a:rPr lang="fi-FI" sz="2800" dirty="0" smtClean="0">
                <a:solidFill>
                  <a:srgbClr val="262626"/>
                </a:solidFill>
                <a:ea typeface="ＭＳ Ｐゴシック" pitchFamily="34" charset="-128"/>
              </a:rPr>
              <a:t>milj</a:t>
            </a:r>
            <a:r>
              <a:rPr lang="fi-FI" sz="2800" dirty="0">
                <a:solidFill>
                  <a:srgbClr val="262626"/>
                </a:solidFill>
                <a:ea typeface="ＭＳ Ｐゴシック" pitchFamily="34" charset="-128"/>
              </a:rPr>
              <a:t>. </a:t>
            </a:r>
            <a:r>
              <a:rPr lang="fi-FI" sz="2800" dirty="0" smtClean="0">
                <a:solidFill>
                  <a:srgbClr val="262626"/>
                </a:solidFill>
                <a:ea typeface="ＭＳ Ｐゴシック" pitchFamily="34" charset="-128"/>
              </a:rPr>
              <a:t>€</a:t>
            </a:r>
          </a:p>
          <a:p>
            <a:pPr marL="342900" indent="-342900" eaLnBrk="1" hangingPunct="1">
              <a:spcBef>
                <a:spcPct val="20000"/>
              </a:spcBef>
              <a:buFont typeface="Arial" pitchFamily="34" charset="0"/>
              <a:buChar char="•"/>
              <a:defRPr/>
            </a:pPr>
            <a:r>
              <a:rPr lang="fi-FI" sz="2800" dirty="0">
                <a:solidFill>
                  <a:srgbClr val="262626"/>
                </a:solidFill>
                <a:ea typeface="ＭＳ Ｐゴシック" pitchFamily="34" charset="-128"/>
              </a:rPr>
              <a:t> Valtion osuus hankkeen rakennuskustannuksiin 30 </a:t>
            </a:r>
            <a:r>
              <a:rPr lang="fi-FI" sz="2800" dirty="0" smtClean="0">
                <a:solidFill>
                  <a:srgbClr val="262626"/>
                </a:solidFill>
                <a:ea typeface="ＭＳ Ｐゴシック" pitchFamily="34" charset="-128"/>
              </a:rPr>
              <a:t>milj</a:t>
            </a:r>
            <a:r>
              <a:rPr lang="fi-FI" sz="2800" dirty="0">
                <a:solidFill>
                  <a:srgbClr val="262626"/>
                </a:solidFill>
                <a:ea typeface="ＭＳ Ｐゴシック" pitchFamily="34" charset="-128"/>
              </a:rPr>
              <a:t>.</a:t>
            </a:r>
            <a:r>
              <a:rPr lang="fi-FI" sz="2800" dirty="0" smtClean="0">
                <a:solidFill>
                  <a:srgbClr val="262626"/>
                </a:solidFill>
                <a:ea typeface="ＭＳ Ｐゴシック" pitchFamily="34" charset="-128"/>
              </a:rPr>
              <a:t>€</a:t>
            </a:r>
          </a:p>
          <a:p>
            <a:pPr marL="342900" indent="-342900">
              <a:spcBef>
                <a:spcPct val="20000"/>
              </a:spcBef>
              <a:buFont typeface="Arial" pitchFamily="34" charset="0"/>
              <a:buChar char="•"/>
              <a:defRPr/>
            </a:pPr>
            <a:r>
              <a:rPr lang="fi-FI" altLang="fi-FI" sz="2800" dirty="0"/>
              <a:t>10 000 kävijää päivässä, 2,5 milj. vuodessa</a:t>
            </a:r>
          </a:p>
          <a:p>
            <a:pPr marL="342900" indent="-342900">
              <a:spcBef>
                <a:spcPct val="20000"/>
              </a:spcBef>
              <a:buFont typeface="Arial" pitchFamily="34" charset="0"/>
              <a:buChar char="•"/>
              <a:defRPr/>
            </a:pPr>
            <a:r>
              <a:rPr lang="fi-FI" altLang="fi-FI" sz="2800" dirty="0"/>
              <a:t>Kellari + kolme kerrosta,10 000 m² </a:t>
            </a:r>
          </a:p>
          <a:p>
            <a:pPr marL="342900" indent="-342900">
              <a:spcBef>
                <a:spcPct val="20000"/>
              </a:spcBef>
              <a:buFont typeface="Arial" pitchFamily="34" charset="0"/>
              <a:buChar char="•"/>
              <a:defRPr/>
            </a:pPr>
            <a:r>
              <a:rPr lang="fi-FI" altLang="fi-FI" sz="2800" dirty="0"/>
              <a:t>Kokoelma 100 000 kirjaa ym.</a:t>
            </a:r>
          </a:p>
          <a:p>
            <a:pPr marL="342900" indent="-342900">
              <a:spcBef>
                <a:spcPct val="20000"/>
              </a:spcBef>
              <a:buFont typeface="Arial" pitchFamily="34" charset="0"/>
              <a:buChar char="•"/>
              <a:defRPr/>
            </a:pPr>
            <a:r>
              <a:rPr lang="fi-FI" sz="2800" dirty="0"/>
              <a:t>Avoinna arkisin 8-22, </a:t>
            </a:r>
            <a:br>
              <a:rPr lang="fi-FI" sz="2800" dirty="0"/>
            </a:br>
            <a:r>
              <a:rPr lang="fi-FI" sz="2800" dirty="0" smtClean="0"/>
              <a:t>viikonloppuisin 10-20</a:t>
            </a:r>
            <a:endParaRPr lang="fi-FI" sz="2800" dirty="0"/>
          </a:p>
          <a:p>
            <a:pPr marL="342900" indent="-342900">
              <a:spcBef>
                <a:spcPct val="20000"/>
              </a:spcBef>
              <a:buFont typeface="Arial" pitchFamily="34" charset="0"/>
              <a:buChar char="•"/>
              <a:defRPr/>
            </a:pPr>
            <a:endParaRPr lang="fi-FI" sz="2800" dirty="0"/>
          </a:p>
          <a:p>
            <a:pPr>
              <a:defRPr/>
            </a:pPr>
            <a:endParaRPr lang="fi-FI" sz="2000" dirty="0"/>
          </a:p>
          <a:p>
            <a:pPr marL="342900" indent="-342900" eaLnBrk="1" hangingPunct="1">
              <a:spcBef>
                <a:spcPct val="20000"/>
              </a:spcBef>
              <a:buFont typeface="Arial" panose="020B0604020202020204" pitchFamily="34" charset="0"/>
              <a:buChar char="•"/>
              <a:defRPr/>
            </a:pPr>
            <a:endParaRPr lang="fi-FI" sz="2000" dirty="0">
              <a:solidFill>
                <a:srgbClr val="262626"/>
              </a:solidFill>
              <a:ea typeface="ＭＳ Ｐゴシック" pitchFamily="34" charset="-128"/>
            </a:endParaRPr>
          </a:p>
        </p:txBody>
      </p:sp>
    </p:spTree>
    <p:extLst>
      <p:ext uri="{BB962C8B-B14F-4D97-AF65-F5344CB8AC3E}">
        <p14:creationId xmlns:p14="http://schemas.microsoft.com/office/powerpoint/2010/main" val="1059886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dirty="0" smtClean="0"/>
              <a:t>Tilojen </a:t>
            </a:r>
            <a:r>
              <a:rPr lang="fi-FI" altLang="fi-FI" dirty="0"/>
              <a:t>luonne</a:t>
            </a:r>
            <a:endParaRPr lang="en-GB" noProof="0" dirty="0"/>
          </a:p>
        </p:txBody>
      </p:sp>
      <p:sp>
        <p:nvSpPr>
          <p:cNvPr id="4" name="Dian numeron paikkamerkki 3"/>
          <p:cNvSpPr>
            <a:spLocks noGrp="1"/>
          </p:cNvSpPr>
          <p:nvPr>
            <p:ph type="sldNum" sz="quarter" idx="12"/>
          </p:nvPr>
        </p:nvSpPr>
        <p:spPr/>
        <p:txBody>
          <a:bodyPr/>
          <a:lstStyle/>
          <a:p>
            <a:fld id="{66B0B938-106A-4E9D-9931-8D19B263D192}" type="slidenum">
              <a:rPr lang="fi-FI" smtClean="0"/>
              <a:t>4</a:t>
            </a:fld>
            <a:endParaRPr lang="fi-FI"/>
          </a:p>
        </p:txBody>
      </p:sp>
      <p:sp>
        <p:nvSpPr>
          <p:cNvPr id="7" name="AutoShape 4" descr="blob:https://web.whatsapp.com/516ba834-9303-49b8-8e7b-6ca832b4b8e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8" name="Kuva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5283" y="0"/>
            <a:ext cx="5146717" cy="6858000"/>
          </a:xfrm>
          <a:prstGeom prst="rect">
            <a:avLst/>
          </a:prstGeom>
        </p:spPr>
      </p:pic>
      <p:sp>
        <p:nvSpPr>
          <p:cNvPr id="5" name="Sisällön paikkamerkki 4"/>
          <p:cNvSpPr>
            <a:spLocks noGrp="1"/>
          </p:cNvSpPr>
          <p:nvPr>
            <p:ph sz="half" idx="1"/>
          </p:nvPr>
        </p:nvSpPr>
        <p:spPr>
          <a:xfrm>
            <a:off x="457200" y="1228095"/>
            <a:ext cx="6371618" cy="4911448"/>
          </a:xfrm>
        </p:spPr>
        <p:txBody>
          <a:bodyPr/>
          <a:lstStyle/>
          <a:p>
            <a:pPr marL="342900" indent="-342900">
              <a:defRPr/>
            </a:pPr>
            <a:r>
              <a:rPr lang="fi-FI" sz="2800" dirty="0"/>
              <a:t>Kolme yleisökerrosta, jokaisessa erilainen tunnelma</a:t>
            </a:r>
            <a:br>
              <a:rPr lang="fi-FI" sz="2800" dirty="0"/>
            </a:br>
            <a:endParaRPr lang="fi-FI" sz="2800" dirty="0"/>
          </a:p>
          <a:p>
            <a:pPr marL="342900" indent="-342900">
              <a:defRPr/>
            </a:pPr>
            <a:r>
              <a:rPr lang="fi-FI" sz="2800" dirty="0"/>
              <a:t>Kirjaston tiloista ja palveluista on </a:t>
            </a:r>
            <a:r>
              <a:rPr lang="fi-FI" sz="2800" dirty="0" err="1"/>
              <a:t>osallistettu</a:t>
            </a:r>
            <a:r>
              <a:rPr lang="fi-FI" sz="2800" dirty="0"/>
              <a:t> asiakkaita laajasti eri suunnitteluvaiheissa</a:t>
            </a:r>
            <a:br>
              <a:rPr lang="fi-FI" sz="2800" dirty="0"/>
            </a:br>
            <a:endParaRPr lang="fi-FI" sz="2800" dirty="0"/>
          </a:p>
          <a:p>
            <a:pPr marL="342900" indent="-342900">
              <a:defRPr/>
            </a:pPr>
            <a:r>
              <a:rPr lang="fi-FI" sz="2800" dirty="0"/>
              <a:t>Asiakkaiden eniten toivomaa: rauhallinen paikka, tekemisen mahdollisuudet, vertaisoppiminen, paljon tapahtumia</a:t>
            </a:r>
            <a:endParaRPr lang="fi-FI" dirty="0"/>
          </a:p>
        </p:txBody>
      </p:sp>
    </p:spTree>
    <p:extLst>
      <p:ext uri="{BB962C8B-B14F-4D97-AF65-F5344CB8AC3E}">
        <p14:creationId xmlns:p14="http://schemas.microsoft.com/office/powerpoint/2010/main" val="2917837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2"/>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Otsikko 2"/>
          <p:cNvSpPr>
            <a:spLocks noGrp="1"/>
          </p:cNvSpPr>
          <p:nvPr>
            <p:ph type="title"/>
          </p:nvPr>
        </p:nvSpPr>
        <p:spPr>
          <a:xfrm>
            <a:off x="508750" y="5472263"/>
            <a:ext cx="11235447" cy="821660"/>
          </a:xfrm>
        </p:spPr>
        <p:txBody>
          <a:bodyPr/>
          <a:lstStyle/>
          <a:p>
            <a:pPr algn="l"/>
            <a:r>
              <a:rPr lang="fi-FI" sz="2000" dirty="0"/>
              <a:t>Aulatiloissa on kirjaston yleisneuvonta sekä kumppaneiden </a:t>
            </a:r>
            <a:r>
              <a:rPr lang="fi-FI" sz="2000" dirty="0" smtClean="0"/>
              <a:t>neuvontapalvelut</a:t>
            </a:r>
            <a:r>
              <a:rPr lang="fi-FI" sz="2000" dirty="0"/>
              <a:t>, kuten EU-tiedotus, kaupunginkanslian </a:t>
            </a:r>
            <a:r>
              <a:rPr lang="fi-FI" sz="2000" dirty="0" smtClean="0"/>
              <a:t>Helsinki-info, </a:t>
            </a:r>
            <a:r>
              <a:rPr lang="fi-FI" sz="2000" dirty="0"/>
              <a:t>kaupunkiympäristön näyttely- ja infotila </a:t>
            </a:r>
            <a:r>
              <a:rPr lang="fi-FI" sz="2000" dirty="0" err="1" smtClean="0"/>
              <a:t>Brykka</a:t>
            </a:r>
            <a:endParaRPr lang="fi-FI" sz="2000" dirty="0"/>
          </a:p>
        </p:txBody>
      </p:sp>
    </p:spTree>
    <p:extLst>
      <p:ext uri="{BB962C8B-B14F-4D97-AF65-F5344CB8AC3E}">
        <p14:creationId xmlns:p14="http://schemas.microsoft.com/office/powerpoint/2010/main" val="215532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a:xfrm>
            <a:off x="520535" y="5616381"/>
            <a:ext cx="11150930" cy="553998"/>
          </a:xfrm>
          <a:prstGeom prst="rect">
            <a:avLst/>
          </a:prstGeom>
        </p:spPr>
        <p:txBody>
          <a:bodyPr wrap="square">
            <a:spAutoFit/>
          </a:bodyPr>
          <a:lstStyle/>
          <a:p>
            <a:pPr algn="l"/>
            <a:r>
              <a:rPr lang="fi-FI" sz="2000" dirty="0"/>
              <a:t>Pohjoispää on varattu kumppaneille: </a:t>
            </a:r>
            <a:r>
              <a:rPr lang="fi-FI" sz="2000" dirty="0" smtClean="0"/>
              <a:t>Fazerin ravintola</a:t>
            </a:r>
            <a:r>
              <a:rPr lang="fi-FI" sz="2000" dirty="0"/>
              <a:t>, Vakan </a:t>
            </a:r>
            <a:r>
              <a:rPr lang="fi-FI" sz="2000" dirty="0" smtClean="0"/>
              <a:t>leikkipuisto Loru ja </a:t>
            </a:r>
            <a:r>
              <a:rPr lang="fi-FI" sz="2000" dirty="0" err="1"/>
              <a:t>Kavin</a:t>
            </a:r>
            <a:r>
              <a:rPr lang="fi-FI" sz="2000" dirty="0"/>
              <a:t> </a:t>
            </a:r>
            <a:r>
              <a:rPr lang="fi-FI" sz="2000" dirty="0" smtClean="0"/>
              <a:t>elokuvateatteri Regina. Lisäksi </a:t>
            </a:r>
            <a:r>
              <a:rPr lang="fi-FI" sz="2000" dirty="0"/>
              <a:t>noin </a:t>
            </a:r>
            <a:r>
              <a:rPr lang="fi-FI" sz="2000" dirty="0" smtClean="0"/>
              <a:t>150 paikkainen </a:t>
            </a:r>
            <a:r>
              <a:rPr lang="fi-FI" sz="2000" dirty="0"/>
              <a:t>monitoimisali</a:t>
            </a:r>
          </a:p>
        </p:txBody>
      </p:sp>
      <p:pic>
        <p:nvPicPr>
          <p:cNvPr id="4" name="Kuvan paikkamerkki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7998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039529" y="0"/>
            <a:ext cx="4152471" cy="5570757"/>
          </a:xfrm>
        </p:spPr>
      </p:pic>
      <p:pic>
        <p:nvPicPr>
          <p:cNvPr id="9" name="Kuvan paikkamerkki 8"/>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0" y="1"/>
            <a:ext cx="4165952" cy="5570756"/>
          </a:xfrm>
        </p:spPr>
      </p:pic>
      <p:sp>
        <p:nvSpPr>
          <p:cNvPr id="5" name="Otsikko 4"/>
          <p:cNvSpPr>
            <a:spLocks noGrp="1"/>
          </p:cNvSpPr>
          <p:nvPr>
            <p:ph type="title"/>
          </p:nvPr>
        </p:nvSpPr>
        <p:spPr>
          <a:xfrm>
            <a:off x="277584" y="5727145"/>
            <a:ext cx="11235447" cy="670884"/>
          </a:xfrm>
        </p:spPr>
        <p:txBody>
          <a:bodyPr/>
          <a:lstStyle/>
          <a:p>
            <a:pPr algn="l"/>
            <a:r>
              <a:rPr lang="fi-FI" sz="2000" dirty="0"/>
              <a:t>Toisessa kerroksessa on opiskelu- ja ryhmätyötiloja, pelipisteitä, studiotiloja ja </a:t>
            </a:r>
            <a:r>
              <a:rPr lang="fi-FI" sz="2000" dirty="0" err="1"/>
              <a:t>maker</a:t>
            </a:r>
            <a:r>
              <a:rPr lang="fi-FI" sz="2000" dirty="0"/>
              <a:t> </a:t>
            </a:r>
            <a:r>
              <a:rPr lang="fi-FI" sz="2000" dirty="0" err="1"/>
              <a:t>space</a:t>
            </a:r>
            <a:r>
              <a:rPr lang="fi-FI" sz="2000" dirty="0"/>
              <a:t> eli kaupunkiverstas laitteineen: 3D-printtaus, ompelukoneet, vinyylileikkuri jne.</a:t>
            </a:r>
            <a:r>
              <a:rPr lang="en-US" sz="2000" dirty="0"/>
              <a:t/>
            </a:r>
            <a:br>
              <a:rPr lang="en-US" sz="2000" dirty="0"/>
            </a:br>
            <a:endParaRPr lang="en-GB" sz="2000" noProof="0" dirty="0"/>
          </a:p>
        </p:txBody>
      </p:sp>
      <p:sp>
        <p:nvSpPr>
          <p:cNvPr id="6" name="Dian numeron paikkamerkki 5"/>
          <p:cNvSpPr>
            <a:spLocks noGrp="1"/>
          </p:cNvSpPr>
          <p:nvPr>
            <p:ph type="sldNum" sz="quarter" idx="12"/>
          </p:nvPr>
        </p:nvSpPr>
        <p:spPr/>
        <p:txBody>
          <a:bodyPr/>
          <a:lstStyle/>
          <a:p>
            <a:fld id="{66B0B938-106A-4E9D-9931-8D19B263D192}" type="slidenum">
              <a:rPr lang="fi-FI" smtClean="0"/>
              <a:t>7</a:t>
            </a:fld>
            <a:endParaRPr lang="fi-FI"/>
          </a:p>
        </p:txBody>
      </p:sp>
      <p:pic>
        <p:nvPicPr>
          <p:cNvPr id="8" name="Sisällön paikkamerkki 3"/>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3919137" y="-1"/>
            <a:ext cx="4213186" cy="5597915"/>
          </a:xfrm>
        </p:spPr>
      </p:pic>
    </p:spTree>
    <p:extLst>
      <p:ext uri="{BB962C8B-B14F-4D97-AF65-F5344CB8AC3E}">
        <p14:creationId xmlns:p14="http://schemas.microsoft.com/office/powerpoint/2010/main" val="268117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a:xfrm>
            <a:off x="520535" y="5616381"/>
            <a:ext cx="11150930" cy="553998"/>
          </a:xfrm>
          <a:prstGeom prst="rect">
            <a:avLst/>
          </a:prstGeom>
        </p:spPr>
        <p:txBody>
          <a:bodyPr wrap="square">
            <a:spAutoFit/>
          </a:bodyPr>
          <a:lstStyle/>
          <a:p>
            <a:pPr algn="l"/>
            <a:r>
              <a:rPr lang="fi-FI" sz="2000" dirty="0"/>
              <a:t>Pohjoispää on varattu kumppaneille: </a:t>
            </a:r>
            <a:r>
              <a:rPr lang="fi-FI" sz="2000" dirty="0" smtClean="0"/>
              <a:t>Fazerin ravintola</a:t>
            </a:r>
            <a:r>
              <a:rPr lang="fi-FI" sz="2000" dirty="0"/>
              <a:t>, Vakan </a:t>
            </a:r>
            <a:r>
              <a:rPr lang="fi-FI" sz="2000" dirty="0" smtClean="0"/>
              <a:t>leikkipuisto Loru ja </a:t>
            </a:r>
            <a:r>
              <a:rPr lang="fi-FI" sz="2000" dirty="0" err="1"/>
              <a:t>Kavin</a:t>
            </a:r>
            <a:r>
              <a:rPr lang="fi-FI" sz="2000" dirty="0"/>
              <a:t> </a:t>
            </a:r>
            <a:r>
              <a:rPr lang="fi-FI" sz="2000" dirty="0" smtClean="0"/>
              <a:t>elokuvateatteri Regina. Lisäksi </a:t>
            </a:r>
            <a:r>
              <a:rPr lang="fi-FI" sz="2000" dirty="0"/>
              <a:t>noin </a:t>
            </a:r>
            <a:r>
              <a:rPr lang="fi-FI" sz="2000" dirty="0" smtClean="0"/>
              <a:t>150 paikkainen </a:t>
            </a:r>
            <a:r>
              <a:rPr lang="fi-FI" sz="2000" dirty="0"/>
              <a:t>monitoimisali</a:t>
            </a:r>
          </a:p>
        </p:txBody>
      </p:sp>
      <p:pic>
        <p:nvPicPr>
          <p:cNvPr id="3" name="Kuvan paikkamerkki 2"/>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106363"/>
            <a:ext cx="12192000" cy="5427663"/>
          </a:xfrm>
        </p:spPr>
      </p:pic>
    </p:spTree>
    <p:extLst>
      <p:ext uri="{BB962C8B-B14F-4D97-AF65-F5344CB8AC3E}">
        <p14:creationId xmlns:p14="http://schemas.microsoft.com/office/powerpoint/2010/main" val="334360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0" y="1"/>
            <a:ext cx="4165952" cy="5570756"/>
          </a:xfrm>
        </p:spPr>
      </p:pic>
      <p:sp>
        <p:nvSpPr>
          <p:cNvPr id="5" name="Otsikko 4"/>
          <p:cNvSpPr>
            <a:spLocks noGrp="1"/>
          </p:cNvSpPr>
          <p:nvPr>
            <p:ph type="title"/>
          </p:nvPr>
        </p:nvSpPr>
        <p:spPr>
          <a:xfrm>
            <a:off x="-1" y="5703372"/>
            <a:ext cx="12089081" cy="565428"/>
          </a:xfrm>
        </p:spPr>
        <p:txBody>
          <a:bodyPr/>
          <a:lstStyle/>
          <a:p>
            <a:r>
              <a:rPr lang="fi-FI" sz="2000" dirty="0"/>
              <a:t>Kansalaisparveke avautuu Eduskuntatalolle </a:t>
            </a:r>
            <a:r>
              <a:rPr lang="fi-FI" sz="2000" dirty="0" smtClean="0"/>
              <a:t>ja toimii </a:t>
            </a:r>
            <a:r>
              <a:rPr lang="fi-FI" sz="2000" dirty="0"/>
              <a:t>myös kahvilan </a:t>
            </a:r>
            <a:r>
              <a:rPr lang="fi-FI" sz="2000" dirty="0" smtClean="0"/>
              <a:t>terassina</a:t>
            </a:r>
            <a:r>
              <a:rPr lang="fi-FI" sz="2000" dirty="0"/>
              <a:t> </a:t>
            </a:r>
            <a:r>
              <a:rPr lang="fi-FI" sz="2000" dirty="0" smtClean="0"/>
              <a:t>ja tapahtumapaikkana</a:t>
            </a:r>
            <a:endParaRPr lang="fi-FI" sz="2000" dirty="0"/>
          </a:p>
        </p:txBody>
      </p:sp>
      <p:sp>
        <p:nvSpPr>
          <p:cNvPr id="6" name="Dian numeron paikkamerkki 5"/>
          <p:cNvSpPr>
            <a:spLocks noGrp="1"/>
          </p:cNvSpPr>
          <p:nvPr>
            <p:ph type="sldNum" sz="quarter" idx="12"/>
          </p:nvPr>
        </p:nvSpPr>
        <p:spPr/>
        <p:txBody>
          <a:bodyPr/>
          <a:lstStyle/>
          <a:p>
            <a:fld id="{66B0B938-106A-4E9D-9931-8D19B263D192}" type="slidenum">
              <a:rPr lang="fi-FI" smtClean="0"/>
              <a:t>9</a:t>
            </a:fld>
            <a:endParaRPr lang="fi-FI"/>
          </a:p>
        </p:txBody>
      </p:sp>
      <p:sp>
        <p:nvSpPr>
          <p:cNvPr id="2" name="Kuvan paikkamerkki 1"/>
          <p:cNvSpPr>
            <a:spLocks noGrp="1"/>
          </p:cNvSpPr>
          <p:nvPr>
            <p:ph type="pic" sz="quarter" idx="15"/>
          </p:nvPr>
        </p:nvSpPr>
        <p:spPr/>
      </p:sp>
      <p:sp>
        <p:nvSpPr>
          <p:cNvPr id="4" name="Kuvan paikkamerkki 3"/>
          <p:cNvSpPr>
            <a:spLocks noGrp="1"/>
          </p:cNvSpPr>
          <p:nvPr>
            <p:ph type="pic" sz="quarter" idx="13"/>
          </p:nvPr>
        </p:nvSpPr>
        <p:spPr/>
      </p:sp>
      <p:pic>
        <p:nvPicPr>
          <p:cNvPr id="10" name="Kuva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577"/>
            <a:ext cx="9773652" cy="549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10"/>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7321550" y="695781"/>
            <a:ext cx="5566229" cy="4174672"/>
          </a:xfrm>
          <a:prstGeom prst="rect">
            <a:avLst/>
          </a:prstGeom>
        </p:spPr>
      </p:pic>
    </p:spTree>
    <p:extLst>
      <p:ext uri="{BB962C8B-B14F-4D97-AF65-F5344CB8AC3E}">
        <p14:creationId xmlns:p14="http://schemas.microsoft.com/office/powerpoint/2010/main" val="2277178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laaja.potx" id="{D97BFE65-D5A7-4C16-8210-58015344F243}" vid="{ECC5AED8-7BAA-47EC-A628-C7123B302E6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9318B31D4AE0948A9CC952312DEA325" ma:contentTypeVersion="6" ma:contentTypeDescription="Luo uusi asiakirja." ma:contentTypeScope="" ma:versionID="bee4fb728254186ce2025cc66084c7da">
  <xsd:schema xmlns:xsd="http://www.w3.org/2001/XMLSchema" xmlns:xs="http://www.w3.org/2001/XMLSchema" xmlns:p="http://schemas.microsoft.com/office/2006/metadata/properties" xmlns:ns2="674af623-98af-40fd-a2c5-62c1996deca6" targetNamespace="http://schemas.microsoft.com/office/2006/metadata/properties" ma:root="true" ma:fieldsID="f5da8b3ec77701bc2d6a539090e64cc8" ns2:_="">
    <xsd:import namespace="674af623-98af-40fd-a2c5-62c1996dec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af623-98af-40fd-a2c5-62c1996dec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C1CF0-43CE-47A3-8C34-4DCF39FB130F}">
  <ds:schemaRefs>
    <ds:schemaRef ds:uri="http://purl.org/dc/terms/"/>
    <ds:schemaRef ds:uri="674af623-98af-40fd-a2c5-62c1996deca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0B7314C-3862-4152-AEFB-BA97C4C4E310}">
  <ds:schemaRefs>
    <ds:schemaRef ds:uri="http://schemas.microsoft.com/sharepoint/v3/contenttype/forms"/>
  </ds:schemaRefs>
</ds:datastoreItem>
</file>

<file path=customXml/itemProps3.xml><?xml version="1.0" encoding="utf-8"?>
<ds:datastoreItem xmlns:ds="http://schemas.openxmlformats.org/officeDocument/2006/customXml" ds:itemID="{740BA5E0-2368-4BBB-8FB9-3A29A6AD9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4af623-98af-40fd-a2c5-62c1996dec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HKI-perus</Template>
  <TotalTime>5071</TotalTime>
  <Words>480</Words>
  <Application>Microsoft Office PowerPoint</Application>
  <PresentationFormat>Laajakuva</PresentationFormat>
  <Paragraphs>129</Paragraphs>
  <Slides>26</Slides>
  <Notes>7</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0</vt:i4>
      </vt:variant>
      <vt:variant>
        <vt:lpstr>Dian otsikot</vt:lpstr>
      </vt:variant>
      <vt:variant>
        <vt:i4>26</vt:i4>
      </vt:variant>
    </vt:vector>
  </HeadingPairs>
  <TitlesOfParts>
    <vt:vector size="31" baseType="lpstr">
      <vt:lpstr>ＭＳ Ｐゴシック</vt:lpstr>
      <vt:lpstr>Arial</vt:lpstr>
      <vt:lpstr>Calibri</vt:lpstr>
      <vt:lpstr>Wingdings</vt:lpstr>
      <vt:lpstr>HKI-perus</vt:lpstr>
      <vt:lpstr>PowerPoint-esitys</vt:lpstr>
      <vt:lpstr>Oodi osana kansalaistoria</vt:lpstr>
      <vt:lpstr>PowerPoint-esitys</vt:lpstr>
      <vt:lpstr>Tilojen luonne</vt:lpstr>
      <vt:lpstr>Aulatiloissa on kirjaston yleisneuvonta sekä kumppaneiden neuvontapalvelut, kuten EU-tiedotus, kaupunginkanslian Helsinki-info, kaupunkiympäristön näyttely- ja infotila Brykka</vt:lpstr>
      <vt:lpstr>Pohjoispää on varattu kumppaneille: Fazerin ravintola, Vakan leikkipuisto Loru ja Kavin elokuvateatteri Regina. Lisäksi noin 150 paikkainen monitoimisali</vt:lpstr>
      <vt:lpstr>Toisessa kerroksessa on opiskelu- ja ryhmätyötiloja, pelipisteitä, studiotiloja ja maker space eli kaupunkiverstas laitteineen: 3D-printtaus, ompelukoneet, vinyylileikkuri jne. </vt:lpstr>
      <vt:lpstr>Pohjoispää on varattu kumppaneille: Fazerin ravintola, Vakan leikkipuisto Loru ja Kavin elokuvateatteri Regina. Lisäksi noin 150 paikkainen monitoimisali</vt:lpstr>
      <vt:lpstr>Kansalaisparveke avautuu Eduskuntatalolle ja toimii myös kahvilan terassina ja tapahtumapaikkana</vt:lpstr>
      <vt:lpstr>54 työntekijää: kirjaston johtaja, 4 esimiestä, 4 informaatikkoa,  17 kirjastonhoitajaa, 23 kirjastovirkailijaa, 5 mediatyöntekijää</vt:lpstr>
      <vt:lpstr>PowerPoint-esitys</vt:lpstr>
      <vt:lpstr>Turvallisemman tilan periaatteet </vt:lpstr>
      <vt:lpstr>PowerPoint-esitys</vt:lpstr>
      <vt:lpstr>Käytettävät periaatteet</vt:lpstr>
      <vt:lpstr>Turvallisen tilan periaatteet koskevat kaikkia Oodissa</vt:lpstr>
      <vt:lpstr>Organisaatio ja tiimit</vt:lpstr>
      <vt:lpstr>Itseohjautuvuus, kaikesta voi päättää</vt:lpstr>
      <vt:lpstr>Äänestykset</vt:lpstr>
      <vt:lpstr>Mistä tiimit ovat päättäneet?</vt:lpstr>
      <vt:lpstr>Yhdessä mietittävät</vt:lpstr>
      <vt:lpstr>Monia (ehkä liikaakin?) viestintäkanavia</vt:lpstr>
      <vt:lpstr>miten 3.krs kerroksen infotiskin kohdalla noin kävi?</vt:lpstr>
      <vt:lpstr>PowerPoint-esitys</vt:lpstr>
      <vt:lpstr>Aleksis-setä nyt vaan lepää vähäisen…</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 Asettelumallit</dc:title>
  <dc:creator>Vahtikari Hannamari</dc:creator>
  <cp:lastModifiedBy>Lämsä Kari</cp:lastModifiedBy>
  <cp:revision>182</cp:revision>
  <dcterms:created xsi:type="dcterms:W3CDTF">2018-09-06T13:22:19Z</dcterms:created>
  <dcterms:modified xsi:type="dcterms:W3CDTF">2019-04-15T12:46:13Z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0x01010099318B31D4AE0948A9CC952312DEA325</vt:lpwstr>
  </property>
</Properties>
</file>