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5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96" r:id="rId26"/>
    <p:sldId id="279" r:id="rId27"/>
    <p:sldId id="280" r:id="rId28"/>
    <p:sldId id="289" r:id="rId29"/>
    <p:sldId id="290" r:id="rId30"/>
    <p:sldId id="291" r:id="rId31"/>
    <p:sldId id="281" r:id="rId32"/>
    <p:sldId id="282" r:id="rId33"/>
    <p:sldId id="283" r:id="rId34"/>
    <p:sldId id="284" r:id="rId35"/>
    <p:sldId id="292" r:id="rId36"/>
    <p:sldId id="293" r:id="rId37"/>
    <p:sldId id="294" r:id="rId3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8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7065A-15F6-4CB4-962A-AB32AC88A7DD}" type="datetimeFigureOut">
              <a:rPr lang="fi-FI" smtClean="0"/>
              <a:t>5.3.2019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B7B50-1798-41BD-B92B-8AAB9E64BE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99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7B50-1798-41BD-B92B-8AAB9E64BEEE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8636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7B50-1798-41BD-B92B-8AAB9E64BEEE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417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6343650"/>
            <a:ext cx="44196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19600" y="3264995"/>
            <a:ext cx="7772400" cy="359300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75600" y="2743200"/>
            <a:ext cx="10364400" cy="846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98000" y="3949200"/>
            <a:ext cx="8535600" cy="388800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89898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6259-D908-4F8C-A23D-ABDD804C677F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800" y="997200"/>
            <a:ext cx="4724400" cy="57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967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44363" y="368300"/>
            <a:ext cx="3932237" cy="134957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376600" y="368300"/>
            <a:ext cx="6172200" cy="580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444363" y="1717873"/>
            <a:ext cx="3932237" cy="44575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9EC5-A878-48C6-A1EB-5E2D1DF4A8D5}" type="datetime1">
              <a:rPr lang="fi-FI" smtClean="0"/>
              <a:t>5.3.2019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9521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19600" y="3264995"/>
            <a:ext cx="7772400" cy="3593005"/>
          </a:xfrm>
          <a:prstGeom prst="rect">
            <a:avLst/>
          </a:prstGeom>
        </p:spPr>
      </p:pic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845000" y="3621600"/>
            <a:ext cx="8535600" cy="3888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600" y="4795200"/>
            <a:ext cx="4724400" cy="573024"/>
          </a:xfrm>
          <a:prstGeom prst="rect">
            <a:avLst/>
          </a:prstGeom>
        </p:spPr>
      </p:pic>
      <p:sp>
        <p:nvSpPr>
          <p:cNvPr id="4" name="Tekstiruutu 3"/>
          <p:cNvSpPr txBox="1"/>
          <p:nvPr userDrawn="1"/>
        </p:nvSpPr>
        <p:spPr>
          <a:xfrm>
            <a:off x="5191956" y="2358602"/>
            <a:ext cx="1805686" cy="83099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fi-FI" sz="4800" b="1" dirty="0" smtClean="0">
                <a:solidFill>
                  <a:schemeClr val="tx2"/>
                </a:solidFill>
                <a:latin typeface="+mj-lt"/>
              </a:rPr>
              <a:t>Kiitos!</a:t>
            </a:r>
            <a:endParaRPr lang="fi-FI" sz="48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721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887049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287" userDrawn="1">
          <p15:clr>
            <a:srgbClr val="FBAE40"/>
          </p15:clr>
        </p15:guide>
        <p15:guide id="3" pos="34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648" y="0"/>
            <a:ext cx="12201099" cy="6892119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94A09-E28C-4CD9-A7C3-EFAFBF86F5A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1699200" cy="169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365125"/>
            <a:ext cx="109728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122773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287">
          <p15:clr>
            <a:srgbClr val="FBAE40"/>
          </p15:clr>
        </p15:guide>
        <p15:guide id="3" pos="34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19600" y="3264995"/>
            <a:ext cx="7772400" cy="359300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6400" y="2246400"/>
            <a:ext cx="10972800" cy="11448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845000" y="3621600"/>
            <a:ext cx="8535600" cy="3888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600" y="4795200"/>
            <a:ext cx="4724400" cy="57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025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825625"/>
            <a:ext cx="54438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76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E355-3515-407D-A7FE-6822FC16546D}" type="datetime1">
              <a:rPr lang="fi-FI" smtClean="0"/>
              <a:t>5.3.2019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491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681163"/>
            <a:ext cx="54215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6000" y="2505075"/>
            <a:ext cx="5421575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376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376600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6FC-6221-4B0A-8DB7-27A9111FB2CC}" type="datetime1">
              <a:rPr lang="fi-FI" smtClean="0"/>
              <a:t>5.3.2019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937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87F5-9C9F-4C35-9B9A-3133FE0D3138}" type="datetime1">
              <a:rPr lang="fi-FI" smtClean="0"/>
              <a:t>5.3.2019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47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9F9F-AB4B-46BC-8583-97A97EDF6D80}" type="datetime1">
              <a:rPr lang="fi-FI" smtClean="0"/>
              <a:t>5.3.2019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329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468436"/>
            <a:ext cx="3932237" cy="8858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08237" y="368301"/>
            <a:ext cx="7059876" cy="5797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76000" y="23542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3BC1-3CF6-450B-901F-2942E5A68B17}" type="datetime1">
              <a:rPr lang="fi-FI" smtClean="0"/>
              <a:t>5.3.2019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5192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99200" cy="1652472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699200" y="365125"/>
            <a:ext cx="9849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825625"/>
            <a:ext cx="10972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987200" y="6426000"/>
            <a:ext cx="137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886E6-AEDB-4DBC-81FE-A9DC446FCDCC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689600" y="6426000"/>
            <a:ext cx="385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898989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76000" y="6426000"/>
            <a:ext cx="114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EA14-B5AF-4DD0-A232-43768E13A65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600" y="6476400"/>
            <a:ext cx="2599182" cy="315468"/>
          </a:xfrm>
          <a:prstGeom prst="rect">
            <a:avLst/>
          </a:prstGeom>
        </p:spPr>
      </p:pic>
      <p:cxnSp>
        <p:nvCxnSpPr>
          <p:cNvPr id="11" name="Suora yhdysviiva 10"/>
          <p:cNvCxnSpPr/>
          <p:nvPr userDrawn="1"/>
        </p:nvCxnSpPr>
        <p:spPr>
          <a:xfrm>
            <a:off x="0" y="639720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76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ts val="2300"/>
        </a:lnSpc>
        <a:spcBef>
          <a:spcPts val="1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84" userDrawn="1">
          <p15:clr>
            <a:srgbClr val="F26B43"/>
          </p15:clr>
        </p15:guide>
        <p15:guide id="2" pos="7287" userDrawn="1">
          <p15:clr>
            <a:srgbClr val="F26B43"/>
          </p15:clr>
        </p15:guide>
        <p15:guide id="3" pos="347" userDrawn="1">
          <p15:clr>
            <a:srgbClr val="F26B43"/>
          </p15:clr>
        </p15:guide>
        <p15:guide id="4" orient="horz" pos="1139" userDrawn="1">
          <p15:clr>
            <a:srgbClr val="F26B43"/>
          </p15:clr>
        </p15:guide>
        <p15:guide id="5" orient="horz" pos="1071" userDrawn="1">
          <p15:clr>
            <a:srgbClr val="F26B43"/>
          </p15:clr>
        </p15:guide>
        <p15:guide id="6" orient="horz" pos="2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siikkikirjastot.fi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finto.fi/fi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no.fi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finto.fi/fi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viola.linneanet.fi/" TargetMode="External"/><Relationship Id="rId2" Type="http://schemas.openxmlformats.org/officeDocument/2006/relationships/hyperlink" Target="http://www.fono.f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usiikkikirjastot.fi/" TargetMode="External"/><Relationship Id="rId4" Type="http://schemas.openxmlformats.org/officeDocument/2006/relationships/hyperlink" Target="https://www.kirjastot.fi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concerthouse.com/library/" TargetMode="External"/><Relationship Id="rId2" Type="http://schemas.openxmlformats.org/officeDocument/2006/relationships/hyperlink" Target="https://imslp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aura.siba.fi/xwiki/bin/view/Laura/WebSearch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finto.fi/" TargetMode="External"/><Relationship Id="rId2" Type="http://schemas.openxmlformats.org/officeDocument/2006/relationships/hyperlink" Target="http://marc21.kansalliskirjasto.fi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usicfinland.com/" TargetMode="External"/><Relationship Id="rId7" Type="http://schemas.openxmlformats.org/officeDocument/2006/relationships/hyperlink" Target="http://esavelmat.jyu.fi/" TargetMode="External"/><Relationship Id="rId2" Type="http://schemas.openxmlformats.org/officeDocument/2006/relationships/hyperlink" Target="https://www.musiikkiarkisto.f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rsikirja.fi/" TargetMode="External"/><Relationship Id="rId5" Type="http://schemas.openxmlformats.org/officeDocument/2006/relationships/hyperlink" Target="http://www.oxfordmusiconline.com/" TargetMode="External"/><Relationship Id="rId4" Type="http://schemas.openxmlformats.org/officeDocument/2006/relationships/hyperlink" Target="https://core.musicfinland.fi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22638" y="1861200"/>
            <a:ext cx="10417362" cy="1728000"/>
          </a:xfrm>
        </p:spPr>
        <p:txBody>
          <a:bodyPr>
            <a:normAutofit/>
          </a:bodyPr>
          <a:lstStyle/>
          <a:p>
            <a:r>
              <a:rPr lang="fi-FI" dirty="0"/>
              <a:t>Musiikin tiedonhaun niksejä Aurorasta alkaen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656400" y="5555579"/>
            <a:ext cx="8535600" cy="388800"/>
          </a:xfrm>
        </p:spPr>
        <p:txBody>
          <a:bodyPr/>
          <a:lstStyle/>
          <a:p>
            <a:r>
              <a:rPr lang="fi-FI" dirty="0" smtClean="0"/>
              <a:t>                                  Lea </a:t>
            </a:r>
            <a:r>
              <a:rPr lang="fi-FI" dirty="0"/>
              <a:t>Tastula 6.3.2019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624DD-BAC1-4865-984E-7DBB9C719B28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71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Aurora: yleistä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- saman asian voi löytää monella eri tavalla!</a:t>
            </a:r>
          </a:p>
          <a:p>
            <a:r>
              <a:rPr lang="fi-FI" dirty="0" smtClean="0"/>
              <a:t>- vapaasanahaku, haku kenttätunnusten avulla, laajennettu haku</a:t>
            </a:r>
          </a:p>
          <a:p>
            <a:r>
              <a:rPr lang="fi-FI" dirty="0" smtClean="0"/>
              <a:t>- katkaisumerkki: *</a:t>
            </a:r>
          </a:p>
          <a:p>
            <a:r>
              <a:rPr lang="fi-FI" dirty="0" smtClean="0"/>
              <a:t>- indeksihaku: </a:t>
            </a:r>
            <a:r>
              <a:rPr lang="fi-FI" dirty="0" err="1" smtClean="0"/>
              <a:t>control</a:t>
            </a:r>
            <a:r>
              <a:rPr lang="fi-FI" dirty="0" smtClean="0"/>
              <a:t> + nuoli alaspäin</a:t>
            </a:r>
          </a:p>
          <a:p>
            <a:r>
              <a:rPr lang="fi-FI" dirty="0" smtClean="0"/>
              <a:t>- ohjelma osaa ohittaa tavallisimmat välimerkit: pisteen, pilkun, kysymys- ja  huutomerkin, kaksoispisteen yms.</a:t>
            </a:r>
          </a:p>
          <a:p>
            <a:r>
              <a:rPr lang="fi-FI" dirty="0"/>
              <a:t>	</a:t>
            </a:r>
            <a:r>
              <a:rPr lang="fi-FI" dirty="0" smtClean="0"/>
              <a:t>- luokkahaussa piste ja kenttätunnus /</a:t>
            </a:r>
            <a:r>
              <a:rPr lang="fi-FI" dirty="0" err="1" smtClean="0"/>
              <a:t>lu</a:t>
            </a:r>
            <a:r>
              <a:rPr lang="fi-FI" dirty="0" smtClean="0"/>
              <a:t> ovat pakollisia,</a:t>
            </a:r>
          </a:p>
          <a:p>
            <a:r>
              <a:rPr lang="fi-FI" dirty="0"/>
              <a:t>	</a:t>
            </a:r>
            <a:r>
              <a:rPr lang="fi-FI" dirty="0" smtClean="0"/>
              <a:t>  esim. 78.351/</a:t>
            </a:r>
            <a:r>
              <a:rPr lang="fi-FI" dirty="0" err="1" smtClean="0"/>
              <a:t>lu</a:t>
            </a:r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625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Fraasihaku: ” ”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- hakutuloksessa sanojen </a:t>
            </a:r>
            <a:r>
              <a:rPr lang="fi-FI" dirty="0"/>
              <a:t>pitää olla </a:t>
            </a:r>
            <a:r>
              <a:rPr lang="fi-FI" dirty="0" err="1"/>
              <a:t>tietyssä</a:t>
            </a:r>
            <a:r>
              <a:rPr lang="fi-FI" dirty="0"/>
              <a:t> </a:t>
            </a:r>
            <a:r>
              <a:rPr lang="fi-FI" dirty="0" smtClean="0"/>
              <a:t>järjestyksessä</a:t>
            </a:r>
          </a:p>
          <a:p>
            <a:r>
              <a:rPr lang="fi-FI" dirty="0" smtClean="0"/>
              <a:t>- ei katkaisumerkkiä fraasin sisälle</a:t>
            </a:r>
            <a:endParaRPr lang="fi-FI" dirty="0"/>
          </a:p>
          <a:p>
            <a:r>
              <a:rPr lang="fi-FI" dirty="0" smtClean="0"/>
              <a:t>- jos hakusana </a:t>
            </a:r>
            <a:r>
              <a:rPr lang="fi-FI" dirty="0"/>
              <a:t>on myös Boolen operaattori (ja, tai, ei, </a:t>
            </a:r>
            <a:r>
              <a:rPr lang="fi-FI" dirty="0" err="1"/>
              <a:t>eller</a:t>
            </a:r>
            <a:r>
              <a:rPr lang="fi-FI" dirty="0"/>
              <a:t>, </a:t>
            </a:r>
            <a:r>
              <a:rPr lang="fi-FI" dirty="0" err="1"/>
              <a:t>inte</a:t>
            </a:r>
            <a:r>
              <a:rPr lang="fi-FI" dirty="0"/>
              <a:t>), käytä </a:t>
            </a:r>
            <a:r>
              <a:rPr lang="fi-FI" dirty="0" smtClean="0"/>
              <a:t> fraasihakua, esim. hae kappaletta Ei aika mennyt koskaan palaa</a:t>
            </a:r>
          </a:p>
          <a:p>
            <a:r>
              <a:rPr lang="fi-FI" dirty="0" smtClean="0"/>
              <a:t>- ilman fraaseja kenttätunnus kohdistuu vain tunnusta edeltävään sanaan</a:t>
            </a:r>
          </a:p>
          <a:p>
            <a:pPr marL="1143000" lvl="1" indent="-457200">
              <a:buFontTx/>
              <a:buChar char="-"/>
            </a:pPr>
            <a:r>
              <a:rPr lang="fi-FI" dirty="0" smtClean="0"/>
              <a:t>vrt. vanha musiikki/as, ”vanha musiikki”/as</a:t>
            </a:r>
          </a:p>
          <a:p>
            <a:pPr marL="1143000" lvl="1" indent="-457200">
              <a:buFontTx/>
              <a:buChar char="-"/>
            </a:pPr>
            <a:r>
              <a:rPr lang="fi-FI" dirty="0" smtClean="0"/>
              <a:t>vrt. </a:t>
            </a:r>
            <a:r>
              <a:rPr lang="fi-FI" dirty="0" err="1" smtClean="0"/>
              <a:t>king</a:t>
            </a:r>
            <a:r>
              <a:rPr lang="fi-FI" dirty="0" smtClean="0"/>
              <a:t> </a:t>
            </a:r>
            <a:r>
              <a:rPr lang="fi-FI" dirty="0" err="1" smtClean="0"/>
              <a:t>albert</a:t>
            </a:r>
            <a:r>
              <a:rPr lang="fi-FI" dirty="0" smtClean="0"/>
              <a:t>/te </a:t>
            </a:r>
            <a:r>
              <a:rPr lang="fi-FI" dirty="0" err="1" smtClean="0"/>
              <a:t>mucd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r>
              <a:rPr lang="fi-FI" dirty="0" smtClean="0"/>
              <a:t>, </a:t>
            </a:r>
            <a:r>
              <a:rPr lang="fi-FI" dirty="0" err="1" smtClean="0"/>
              <a:t>king</a:t>
            </a:r>
            <a:r>
              <a:rPr lang="fi-FI" dirty="0" smtClean="0"/>
              <a:t>/te </a:t>
            </a:r>
            <a:r>
              <a:rPr lang="fi-FI" dirty="0" err="1" smtClean="0"/>
              <a:t>albert</a:t>
            </a:r>
            <a:r>
              <a:rPr lang="fi-FI" dirty="0" smtClean="0"/>
              <a:t>/te </a:t>
            </a:r>
            <a:r>
              <a:rPr lang="fi-FI" dirty="0" err="1" smtClean="0"/>
              <a:t>mucd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r>
              <a:rPr lang="fi-FI" dirty="0" smtClean="0"/>
              <a:t>, ”</a:t>
            </a:r>
            <a:r>
              <a:rPr lang="fi-FI" dirty="0" err="1" smtClean="0"/>
              <a:t>king</a:t>
            </a:r>
            <a:r>
              <a:rPr lang="fi-FI" dirty="0" smtClean="0"/>
              <a:t> </a:t>
            </a:r>
            <a:r>
              <a:rPr lang="fi-FI" dirty="0" err="1" smtClean="0"/>
              <a:t>albert</a:t>
            </a:r>
            <a:r>
              <a:rPr lang="fi-FI" dirty="0" smtClean="0"/>
              <a:t>”/te </a:t>
            </a:r>
            <a:r>
              <a:rPr lang="fi-FI" dirty="0" err="1" smtClean="0"/>
              <a:t>mucd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383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Täsmähaku</a:t>
            </a:r>
            <a:r>
              <a:rPr lang="fi-FI" dirty="0" smtClean="0"/>
              <a:t>: piste fraasin sisälle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i-FI" dirty="0" err="1" smtClean="0"/>
              <a:t>täsmähaku</a:t>
            </a:r>
            <a:r>
              <a:rPr lang="fi-FI" dirty="0" smtClean="0"/>
              <a:t> päänimekkeestä: esim. ”tonttu.”/pe</a:t>
            </a:r>
          </a:p>
          <a:p>
            <a:pPr marL="457200" indent="-457200">
              <a:buFontTx/>
              <a:buChar char="-"/>
            </a:pPr>
            <a:r>
              <a:rPr lang="fi-FI" dirty="0" err="1" smtClean="0"/>
              <a:t>täsmähaku</a:t>
            </a:r>
            <a:r>
              <a:rPr lang="fi-FI" dirty="0" smtClean="0"/>
              <a:t> tekijästä: esim. ”</a:t>
            </a:r>
            <a:r>
              <a:rPr lang="fi-FI" dirty="0" err="1" smtClean="0"/>
              <a:t>national</a:t>
            </a:r>
            <a:r>
              <a:rPr lang="fi-FI" dirty="0" smtClean="0"/>
              <a:t>.”/</a:t>
            </a:r>
            <a:r>
              <a:rPr lang="fi-FI" dirty="0" err="1" smtClean="0"/>
              <a:t>vs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537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Tekijähaku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fi-FI" dirty="0" smtClean="0"/>
              <a:t>kenttätunnukset: henkilötekijä /te, yhteisötekijä /</a:t>
            </a:r>
            <a:r>
              <a:rPr lang="fi-FI" dirty="0" err="1" smtClean="0"/>
              <a:t>yh</a:t>
            </a:r>
            <a:r>
              <a:rPr lang="fi-FI" dirty="0" smtClean="0"/>
              <a:t>, mikä tahansa /</a:t>
            </a:r>
            <a:r>
              <a:rPr lang="fi-FI" dirty="0" err="1" smtClean="0"/>
              <a:t>vs</a:t>
            </a:r>
            <a:endParaRPr lang="fi-FI" dirty="0" smtClean="0"/>
          </a:p>
          <a:p>
            <a:pPr marL="457200" indent="-457200">
              <a:buFontTx/>
              <a:buChar char="-"/>
            </a:pPr>
            <a:r>
              <a:rPr lang="fi-FI" dirty="0" smtClean="0"/>
              <a:t>erilaisia tekijöitä on runsaasti: säveltäjät, sanoittajat, sovittajat, esittäjät, tuottajat, toimittajat jne.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taidemusiikkia voi etsiä säveltäjän ja esittäjän tai esittäjien nimillä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populaarimusiikin yksittäisiä kappaleita ei todennäköisesti löydä säveltäjän eikä sanoittajan nimellä Aurorasta; esittäjän nimellä voi löytyä nuottejakin, mutta jos esittäjiä voi olla useita tai jos esittäjän nimeä ei ole tallennettu, varminta on etsiä pelkällä kappaleen nimellä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Auroran rinnalla apuna Yleisradion </a:t>
            </a:r>
            <a:r>
              <a:rPr lang="fi-FI" dirty="0" err="1" smtClean="0"/>
              <a:t>Fono</a:t>
            </a:r>
            <a:r>
              <a:rPr lang="fi-FI" dirty="0" smtClean="0"/>
              <a:t>-tietokanta ja Viola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tehtävä: etsikää sellaiset Nightwish-yhtyeen </a:t>
            </a:r>
            <a:r>
              <a:rPr lang="fi-FI" dirty="0" err="1" smtClean="0"/>
              <a:t>cd:t</a:t>
            </a:r>
            <a:r>
              <a:rPr lang="fi-FI" dirty="0" smtClean="0"/>
              <a:t>, joilla solistina on Tarja Turunen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43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Nuottijulkaisuissa esittäjä ei enää voi olla päävastuullinen tekijä!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i-FI" dirty="0" smtClean="0"/>
              <a:t>kun haetaan esim. populaarimusiikin nuotteja esittäjän nimellä, käytä esittäjän nimeä asiasanana tai käytä vapaasanahakua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vanhoja tietueita ei ole muutettu, joten </a:t>
            </a:r>
            <a:r>
              <a:rPr lang="fi-FI" dirty="0" smtClean="0"/>
              <a:t>niistä esittäjän </a:t>
            </a:r>
            <a:r>
              <a:rPr lang="fi-FI" dirty="0" smtClean="0"/>
              <a:t>nimeä voi hakea tekijähaulla tai vapaasanahaulla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esim. </a:t>
            </a:r>
            <a:r>
              <a:rPr lang="fi-FI" dirty="0" err="1" smtClean="0"/>
              <a:t>muse</a:t>
            </a:r>
            <a:r>
              <a:rPr lang="fi-FI" dirty="0" smtClean="0"/>
              <a:t>/as </a:t>
            </a:r>
            <a:r>
              <a:rPr lang="fi-FI" dirty="0" err="1" smtClean="0"/>
              <a:t>note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endParaRPr lang="fi-FI" dirty="0" smtClean="0"/>
          </a:p>
          <a:p>
            <a:r>
              <a:rPr lang="fi-FI" dirty="0"/>
              <a:t> </a:t>
            </a:r>
            <a:r>
              <a:rPr lang="fi-FI" dirty="0" smtClean="0"/>
              <a:t>    </a:t>
            </a:r>
            <a:r>
              <a:rPr lang="fi-FI" dirty="0" smtClean="0"/>
              <a:t> </a:t>
            </a:r>
            <a:r>
              <a:rPr lang="fi-FI" dirty="0" smtClean="0"/>
              <a:t>tai (</a:t>
            </a:r>
            <a:r>
              <a:rPr lang="fi-FI" dirty="0" err="1" smtClean="0"/>
              <a:t>muse</a:t>
            </a:r>
            <a:r>
              <a:rPr lang="fi-FI" dirty="0" smtClean="0"/>
              <a:t>/</a:t>
            </a:r>
            <a:r>
              <a:rPr lang="fi-FI" dirty="0" err="1" smtClean="0"/>
              <a:t>vs</a:t>
            </a:r>
            <a:r>
              <a:rPr lang="fi-FI" dirty="0" smtClean="0"/>
              <a:t> tai </a:t>
            </a:r>
            <a:r>
              <a:rPr lang="fi-FI" dirty="0" err="1" smtClean="0"/>
              <a:t>muse</a:t>
            </a:r>
            <a:r>
              <a:rPr lang="fi-FI" dirty="0" smtClean="0"/>
              <a:t>/as) </a:t>
            </a:r>
            <a:r>
              <a:rPr lang="fi-FI" dirty="0" err="1" smtClean="0"/>
              <a:t>note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41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Nimekehaku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i-FI" dirty="0" smtClean="0"/>
              <a:t>/</a:t>
            </a:r>
            <a:r>
              <a:rPr lang="fi-FI" dirty="0" err="1" smtClean="0"/>
              <a:t>ni</a:t>
            </a:r>
            <a:endParaRPr lang="fi-FI" dirty="0" smtClean="0"/>
          </a:p>
          <a:p>
            <a:pPr marL="457200" indent="-457200">
              <a:buFontTx/>
              <a:buChar char="-"/>
            </a:pPr>
            <a:r>
              <a:rPr lang="fi-FI" dirty="0" smtClean="0"/>
              <a:t>musiikkijulkaisut ovat useimmiten musiikkiteosten kokoelmia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yksittäisistä teoksista tai kappaleista tehdään pääsääntöisesti osakohteet, jolloin jokaista teosta koskevat tiedot voidaan ilmaista hyvin tarkasti, jos halutaan: aineistolaji, kieli, luokka, eri tekijät, eri nimet, alkusanat, huomautukset, asiasanat, viittaukset yms.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joskus julkaisun sisältö on lueteltu huomautusalueella (505a), joskus yksittäisten kappaleiden nimistä on tehty emoon nimekelisäkirjaukset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joskus sisältötietoja ei ole kerrottu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populaarimusiikki: selvitä, onko kysymyksessä käännöskappale, onko kappaleella </a:t>
            </a:r>
            <a:r>
              <a:rPr lang="fi-FI" dirty="0" err="1" smtClean="0"/>
              <a:t>muunkielisiä</a:t>
            </a:r>
            <a:r>
              <a:rPr lang="fi-FI" dirty="0" smtClean="0"/>
              <a:t> tai muita nimiä (</a:t>
            </a:r>
            <a:r>
              <a:rPr lang="fi-FI" dirty="0" err="1" smtClean="0"/>
              <a:t>Fono</a:t>
            </a:r>
            <a:r>
              <a:rPr lang="fi-FI" dirty="0" smtClean="0"/>
              <a:t> on hyvä apuväline)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700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i-FI" dirty="0" err="1" smtClean="0"/>
              <a:t>samannimiset</a:t>
            </a:r>
            <a:r>
              <a:rPr lang="fi-FI" dirty="0" smtClean="0"/>
              <a:t> kappaleet: tarkista tekijätiedot esim. </a:t>
            </a:r>
            <a:r>
              <a:rPr lang="fi-FI" dirty="0" err="1" smtClean="0"/>
              <a:t>Fonosta</a:t>
            </a:r>
            <a:r>
              <a:rPr lang="fi-FI" dirty="0" smtClean="0"/>
              <a:t> tai Violasta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kotimaisia nuotteja voi etsiä Aurorasta myös kappaleen alkusanoilla, jotka näkyvät luettelotietueella otsikon Muu nimeke alla (031t)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tärpännyt osakohde näkyy luettelotietueella ensimmäisenä tummennettuna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tehtävä: Irwinin Viimeinen laulu nuottina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93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Nimekehaku: taidemusiikki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i-FI" dirty="0" smtClean="0"/>
              <a:t>taidemusiikissa käytetään yhtenäistettyjä nimekkeitä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yhtenäistetty nimeke: teoksesta käytetään kirjaston tietokannassa aina samaa teoksen alkuperäistä nimeä olipa julkaisussa millainen tai </a:t>
            </a:r>
            <a:r>
              <a:rPr lang="fi-FI" dirty="0" err="1" smtClean="0"/>
              <a:t>minkäkielinen</a:t>
            </a:r>
            <a:r>
              <a:rPr lang="fi-FI" dirty="0" smtClean="0"/>
              <a:t> nimi tahansa (vrt. Raamattu, Kalevala)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kaksi eri tyyppiä: teokset, joilla on yleisnimi, ja teokset, joilla on erottuva nimeke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yhtenäistettyjen nimekkeiden ohjeluetteloita verkossa</a:t>
            </a:r>
            <a:r>
              <a:rPr lang="fi-FI" dirty="0"/>
              <a:t>: </a:t>
            </a:r>
            <a:r>
              <a:rPr lang="fi-FI" dirty="0">
                <a:hlinkClick r:id="rId2"/>
              </a:rPr>
              <a:t>http://www.musiikkikirjastot.fi</a:t>
            </a:r>
            <a:r>
              <a:rPr lang="fi-FI" dirty="0" smtClean="0">
                <a:hlinkClick r:id="rId2"/>
              </a:rPr>
              <a:t>/</a:t>
            </a:r>
            <a:r>
              <a:rPr lang="fi-FI" dirty="0" smtClean="0"/>
              <a:t> &gt; Tiedonhaun avuksi &gt; Säveltäjien teosluetteloita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342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Yleisnimiset teokset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fi-FI" dirty="0" smtClean="0"/>
              <a:t>lajityyppiä ilmaiseva sana monikossa nominatiivissa (esim. sinfoniat, konsertot, sonaatit, etydit, kvartetot, kappaleet, kantaatit, passiot jne.)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tähän lisätään tarkentavia elementtejä, esim. esityskokoonpano, järjestysnumero, teosluettelo- tai opusnumero, sävellaji, opuksen sisäinen numero tai osan numero, osan nimi tai sana Otteita tms. tarpeen mukaan, jotta teos voidaan erottaa muista teoksista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esimerkkejä:</a:t>
            </a:r>
          </a:p>
          <a:p>
            <a:r>
              <a:rPr lang="fi-FI" dirty="0"/>
              <a:t> </a:t>
            </a:r>
            <a:r>
              <a:rPr lang="fi-FI" dirty="0" smtClean="0"/>
              <a:t>     Aho, Kalevi: Kvintetot, huilu, oboe, klarinetti, käyrätorvi, fagotti, nro 1 (2006)</a:t>
            </a:r>
          </a:p>
          <a:p>
            <a:r>
              <a:rPr lang="fi-FI" dirty="0"/>
              <a:t> </a:t>
            </a:r>
            <a:r>
              <a:rPr lang="fi-FI" dirty="0" smtClean="0"/>
              <a:t>     Sibelius, Jean: Kappaleet, piano, op75. Nro 5, Kuusi; sovitettu, sello, piano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020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Teokset, joilla on erottuva nimeke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i-FI" dirty="0" smtClean="0"/>
              <a:t>käytetään teoksen alkuperäistä nimeä, johon tehdään tarvittavat lisäykset, esim. teosluettelo- tai opusnumero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esimerkkejä:</a:t>
            </a:r>
          </a:p>
          <a:p>
            <a:r>
              <a:rPr lang="fi-FI" dirty="0"/>
              <a:t> </a:t>
            </a:r>
            <a:r>
              <a:rPr lang="fi-FI" dirty="0" smtClean="0"/>
              <a:t>     Mozart, Wolfgang Amadeus: </a:t>
            </a:r>
            <a:r>
              <a:rPr lang="fi-FI" dirty="0" err="1" smtClean="0"/>
              <a:t>Die</a:t>
            </a:r>
            <a:r>
              <a:rPr lang="fi-FI" dirty="0" smtClean="0"/>
              <a:t> </a:t>
            </a:r>
            <a:r>
              <a:rPr lang="fi-FI" dirty="0" err="1" smtClean="0"/>
              <a:t>Zauberflöte</a:t>
            </a:r>
            <a:r>
              <a:rPr lang="fi-FI" dirty="0" smtClean="0"/>
              <a:t>, KV620. Otteita</a:t>
            </a:r>
          </a:p>
          <a:p>
            <a:r>
              <a:rPr lang="fi-FI" dirty="0" smtClean="0"/>
              <a:t>      Debussy, Claude: </a:t>
            </a:r>
            <a:r>
              <a:rPr lang="fr-FR" dirty="0"/>
              <a:t>Prélude à l'après-midi d'un </a:t>
            </a:r>
            <a:r>
              <a:rPr lang="fr-FR" dirty="0" smtClean="0"/>
              <a:t>faune, L86</a:t>
            </a:r>
          </a:p>
          <a:p>
            <a:r>
              <a:rPr lang="fr-FR" dirty="0"/>
              <a:t> </a:t>
            </a:r>
            <a:r>
              <a:rPr lang="fr-FR" dirty="0" smtClean="0"/>
              <a:t>     </a:t>
            </a:r>
            <a:r>
              <a:rPr lang="fr-FR" dirty="0" err="1" smtClean="0"/>
              <a:t>Musorgski</a:t>
            </a:r>
            <a:r>
              <a:rPr lang="fr-FR" dirty="0" smtClean="0"/>
              <a:t>, Modest: </a:t>
            </a:r>
            <a:r>
              <a:rPr lang="fi-FI" dirty="0" err="1"/>
              <a:t>Kartinki</a:t>
            </a:r>
            <a:r>
              <a:rPr lang="fi-FI" dirty="0"/>
              <a:t> s </a:t>
            </a:r>
            <a:r>
              <a:rPr lang="fi-FI" dirty="0" err="1" smtClean="0"/>
              <a:t>vystavki</a:t>
            </a:r>
            <a:r>
              <a:rPr lang="fi-FI" dirty="0" smtClean="0"/>
              <a:t>; sovitettu</a:t>
            </a:r>
            <a:r>
              <a:rPr lang="fi-FI" dirty="0"/>
              <a:t>, orkesteri / </a:t>
            </a:r>
            <a:r>
              <a:rPr lang="fi-FI" dirty="0" smtClean="0"/>
              <a:t>Ravel</a:t>
            </a:r>
          </a:p>
          <a:p>
            <a:r>
              <a:rPr lang="fi-FI" dirty="0"/>
              <a:t>      </a:t>
            </a:r>
            <a:r>
              <a:rPr lang="fi-FI" dirty="0" smtClean="0"/>
              <a:t>Rautavaara, Einojuhani: </a:t>
            </a:r>
            <a:r>
              <a:rPr lang="fi-FI" dirty="0" err="1" smtClean="0"/>
              <a:t>Cantus</a:t>
            </a:r>
            <a:r>
              <a:rPr lang="fi-FI" dirty="0" smtClean="0"/>
              <a:t> </a:t>
            </a:r>
            <a:r>
              <a:rPr lang="fi-FI" dirty="0" err="1" smtClean="0"/>
              <a:t>arcticus</a:t>
            </a:r>
            <a:r>
              <a:rPr lang="fi-FI" dirty="0" smtClean="0"/>
              <a:t>, op61. Melankolia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183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Neuvonta </a:t>
            </a:r>
            <a:r>
              <a:rPr lang="fi-FI" dirty="0"/>
              <a:t>= kysyjän henkilökohtainen </a:t>
            </a:r>
            <a:r>
              <a:rPr lang="fi-FI" dirty="0" smtClean="0"/>
              <a:t>    avustaminen </a:t>
            </a:r>
            <a:r>
              <a:rPr lang="fi-FI" dirty="0"/>
              <a:t>tiedon hankinnassa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6000" y="1690688"/>
            <a:ext cx="10972800" cy="4486275"/>
          </a:xfrm>
        </p:spPr>
        <p:txBody>
          <a:bodyPr/>
          <a:lstStyle/>
          <a:p>
            <a:r>
              <a:rPr lang="fi-FI" dirty="0"/>
              <a:t>	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	opastus	</a:t>
            </a:r>
            <a:r>
              <a:rPr lang="fi-FI" dirty="0"/>
              <a:t>				</a:t>
            </a:r>
            <a:r>
              <a:rPr lang="fi-FI" dirty="0" smtClean="0"/>
              <a:t>tietopalvelu</a:t>
            </a:r>
          </a:p>
          <a:p>
            <a:r>
              <a:rPr lang="fi-FI" dirty="0" smtClean="0"/>
              <a:t>- yleinen opastus				- yksittäistieto</a:t>
            </a:r>
          </a:p>
          <a:p>
            <a:r>
              <a:rPr lang="fi-FI" dirty="0" smtClean="0"/>
              <a:t>- kirjaston ja sen aineiston</a:t>
            </a:r>
            <a:r>
              <a:rPr lang="fi-FI" dirty="0"/>
              <a:t>		- </a:t>
            </a:r>
            <a:r>
              <a:rPr lang="fi-FI" dirty="0" smtClean="0"/>
              <a:t>tietty teos tai dokumentti</a:t>
            </a:r>
          </a:p>
          <a:p>
            <a:r>
              <a:rPr lang="fi-FI" dirty="0" smtClean="0"/>
              <a:t>  käytön opetus			</a:t>
            </a:r>
            <a:r>
              <a:rPr lang="fi-FI" dirty="0"/>
              <a:t>	</a:t>
            </a:r>
            <a:r>
              <a:rPr lang="fi-FI" dirty="0" smtClean="0"/>
              <a:t>- aineistoa </a:t>
            </a:r>
            <a:r>
              <a:rPr lang="fi-FI" dirty="0" err="1" smtClean="0"/>
              <a:t>tietystä</a:t>
            </a:r>
            <a:r>
              <a:rPr lang="fi-FI" dirty="0" smtClean="0"/>
              <a:t> aiheesta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2DD1-F18C-4091-9C2A-78F1E4B8B62D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798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i-FI" dirty="0" smtClean="0"/>
              <a:t>muista nimistä (vakiintuneista suomenkielisistä nimistä, lempinimistä, lisänimistä yms.) tehdään viittauksia, jotka näkyvät vain MARC-näytöllä (kenttä 940)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selvitä aina ensiksi, onko kysymyksessä kenties teoksen osa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jos haet osan nimellä, muista, että osa sisältyy kokonaisuuteen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kokonaisuuden osia ei yleensä luetella erikseen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jos teos ei ole julkaisussa kokonaan, nimekkeen lopussa on sana Otteita tai osan nimi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jos teos on julkaisussa kokonaan, tietueessa saattaa lukea Kokonaisteos (kenttä 500a)</a:t>
            </a:r>
          </a:p>
          <a:p>
            <a:pPr marL="457200" indent="-457200">
              <a:buFontTx/>
              <a:buChar char="-"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185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Nimekehaun yleisohje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Populaarimusiikki: selvitä, onko kappaleella muita, esim. erikielisiä nimiä</a:t>
            </a:r>
          </a:p>
          <a:p>
            <a:endParaRPr lang="fi-FI" dirty="0"/>
          </a:p>
          <a:p>
            <a:r>
              <a:rPr lang="fi-FI" dirty="0" smtClean="0"/>
              <a:t>Taidemusiikki: selvitä, onko kysymyksessä teoksen osa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5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Aineistolajit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fi-FI" dirty="0" err="1" smtClean="0"/>
              <a:t>text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r>
              <a:rPr lang="fi-FI" dirty="0" smtClean="0"/>
              <a:t>: hakutulokseen tulevat mukaan myös opinnäytteet ja lehdet</a:t>
            </a:r>
          </a:p>
          <a:p>
            <a:pPr marL="457200" indent="-457200">
              <a:buFontTx/>
              <a:buChar char="-"/>
            </a:pPr>
            <a:r>
              <a:rPr lang="fi-FI" dirty="0" err="1" smtClean="0"/>
              <a:t>note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r>
              <a:rPr lang="fi-FI" dirty="0" smtClean="0"/>
              <a:t>, </a:t>
            </a:r>
            <a:r>
              <a:rPr lang="fi-FI" dirty="0" err="1" smtClean="0"/>
              <a:t>score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endParaRPr lang="fi-FI" dirty="0" smtClean="0"/>
          </a:p>
          <a:p>
            <a:pPr marL="457200" indent="-457200">
              <a:buFontTx/>
              <a:buChar char="-"/>
            </a:pPr>
            <a:r>
              <a:rPr lang="fi-FI" dirty="0" err="1" smtClean="0"/>
              <a:t>mucd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r>
              <a:rPr lang="fi-FI" dirty="0" smtClean="0"/>
              <a:t>, </a:t>
            </a:r>
            <a:r>
              <a:rPr lang="fi-FI" dirty="0" err="1" smtClean="0"/>
              <a:t>mulp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r>
              <a:rPr lang="fi-FI" dirty="0" smtClean="0"/>
              <a:t>, </a:t>
            </a:r>
            <a:r>
              <a:rPr lang="fi-FI" dirty="0" err="1" smtClean="0"/>
              <a:t>muca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r>
              <a:rPr lang="fi-FI" dirty="0" smtClean="0"/>
              <a:t>, </a:t>
            </a:r>
            <a:r>
              <a:rPr lang="fi-FI" dirty="0" err="1" smtClean="0"/>
              <a:t>murec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r>
              <a:rPr lang="fi-FI" dirty="0"/>
              <a:t> </a:t>
            </a:r>
            <a:r>
              <a:rPr lang="fi-FI" dirty="0" smtClean="0"/>
              <a:t>= musiikkitallenne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dvd/</a:t>
            </a:r>
            <a:r>
              <a:rPr lang="fi-FI" dirty="0" err="1" smtClean="0"/>
              <a:t>al</a:t>
            </a:r>
            <a:r>
              <a:rPr lang="fi-FI" dirty="0" smtClean="0"/>
              <a:t>, </a:t>
            </a:r>
            <a:r>
              <a:rPr lang="fi-FI" dirty="0" err="1" smtClean="0"/>
              <a:t>bluray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endParaRPr lang="fi-FI" dirty="0" smtClean="0"/>
          </a:p>
          <a:p>
            <a:pPr marL="457200" indent="-457200">
              <a:buFontTx/>
              <a:buChar char="-"/>
            </a:pPr>
            <a:r>
              <a:rPr lang="fi-FI" dirty="0" smtClean="0"/>
              <a:t>aineistolaji ei aina ole selkeästi määriteltävissä, esim. kirja vai nuotti?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jos julkaisussa on vain laulun sanat ja sointumerkit, julkaisu (tai osakohde) on kirja, ei nuotti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emon ja osakohteiden ei tarvitse olla samaa aineistolajia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eri aineistolajien yhdistelmät: emme käytä aineistolajia moniviestin musiikkiaineistossa, vapaasanahaku tai /la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535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Asiasanat ja aihe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6000" y="1586727"/>
            <a:ext cx="10972800" cy="4781121"/>
          </a:xfrm>
        </p:spPr>
        <p:txBody>
          <a:bodyPr>
            <a:normAutofit/>
          </a:bodyPr>
          <a:lstStyle/>
          <a:p>
            <a:r>
              <a:rPr lang="fi-FI" dirty="0" smtClean="0"/>
              <a:t>- musiikin asiasanat sisältyvät </a:t>
            </a:r>
            <a:r>
              <a:rPr lang="fi-FI" dirty="0" err="1" smtClean="0"/>
              <a:t>YSA:aan</a:t>
            </a:r>
            <a:r>
              <a:rPr lang="fi-FI" dirty="0" smtClean="0"/>
              <a:t>, joka löytyy </a:t>
            </a:r>
            <a:r>
              <a:rPr lang="fi-FI" dirty="0" err="1" smtClean="0"/>
              <a:t>Fintosta</a:t>
            </a:r>
            <a:r>
              <a:rPr lang="fi-FI" dirty="0" smtClean="0"/>
              <a:t>:</a:t>
            </a:r>
          </a:p>
          <a:p>
            <a:r>
              <a:rPr lang="fi-FI" dirty="0" smtClean="0"/>
              <a:t>   </a:t>
            </a:r>
            <a:r>
              <a:rPr lang="fi-FI" dirty="0" smtClean="0">
                <a:hlinkClick r:id="rId2"/>
              </a:rPr>
              <a:t>https://finto.fi/fi/</a:t>
            </a:r>
            <a:endParaRPr lang="fi-FI" dirty="0" smtClean="0"/>
          </a:p>
          <a:p>
            <a:r>
              <a:rPr lang="fi-FI" dirty="0" smtClean="0"/>
              <a:t>-  /as, käytä fraasihakua tarvittaessa, esim. ”vanha musiikki”/as</a:t>
            </a:r>
          </a:p>
          <a:p>
            <a:r>
              <a:rPr lang="fi-FI" dirty="0" smtClean="0"/>
              <a:t>-  vaikka asiasanat on ketjutettu, jokaista sanaa tai termiä voi hakea erikseen</a:t>
            </a:r>
          </a:p>
          <a:p>
            <a:r>
              <a:rPr lang="fi-FI" dirty="0" smtClean="0"/>
              <a:t> - kun etsitään tietoa henkilöstä tai yhteisöstä, henkilön tai yhteisön nimi</a:t>
            </a:r>
          </a:p>
          <a:p>
            <a:r>
              <a:rPr lang="fi-FI" dirty="0" smtClean="0"/>
              <a:t>   on asiasanana, esim. queen/as </a:t>
            </a:r>
            <a:r>
              <a:rPr lang="fi-FI" dirty="0" err="1" smtClean="0"/>
              <a:t>text</a:t>
            </a:r>
            <a:r>
              <a:rPr lang="fi-FI" dirty="0" smtClean="0"/>
              <a:t>/</a:t>
            </a:r>
            <a:r>
              <a:rPr lang="fi-FI" dirty="0" err="1" smtClean="0"/>
              <a:t>al</a:t>
            </a:r>
            <a:r>
              <a:rPr lang="fi-FI" dirty="0" smtClean="0"/>
              <a:t> 78.993/</a:t>
            </a:r>
            <a:r>
              <a:rPr lang="fi-FI" dirty="0" err="1" smtClean="0"/>
              <a:t>lu</a:t>
            </a:r>
            <a:r>
              <a:rPr lang="fi-FI" dirty="0" smtClean="0"/>
              <a:t>, 610a=queen/</a:t>
            </a:r>
            <a:r>
              <a:rPr lang="fi-FI" dirty="0" err="1" smtClean="0"/>
              <a:t>xm</a:t>
            </a:r>
            <a:r>
              <a:rPr lang="fi-FI" dirty="0" smtClean="0"/>
              <a:t>,</a:t>
            </a:r>
          </a:p>
          <a:p>
            <a:r>
              <a:rPr lang="fi-FI" dirty="0" smtClean="0"/>
              <a:t>   yö/as 78.993/</a:t>
            </a:r>
            <a:r>
              <a:rPr lang="fi-FI" dirty="0" err="1" smtClean="0"/>
              <a:t>lu</a:t>
            </a:r>
            <a:r>
              <a:rPr lang="fi-FI" dirty="0" smtClean="0"/>
              <a:t>, 610a=yö/</a:t>
            </a:r>
            <a:r>
              <a:rPr lang="fi-FI" dirty="0" err="1" smtClean="0"/>
              <a:t>xm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   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pPr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pPr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745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i-FI" dirty="0" smtClean="0"/>
              <a:t>aikamääree</a:t>
            </a:r>
            <a:r>
              <a:rPr lang="fi-FI" dirty="0" smtClean="0"/>
              <a:t>t </a:t>
            </a:r>
            <a:r>
              <a:rPr lang="fi-FI" dirty="0" smtClean="0"/>
              <a:t>asiasanoina tarkoittavat taidemusiikissa sävellysajankohtaa, populaarimusiikissa alkuperäistä julkaisuajankohtaa, esim. 1900-1909/as, </a:t>
            </a:r>
            <a:r>
              <a:rPr lang="fi-FI" dirty="0" smtClean="0"/>
              <a:t>1950-luku/as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maantieteelliset nimet asiasanoina tarkoittavat taidemusiikissa säveltäjän kotimaata, populaarimusiikissa esittäjän kotimaata</a:t>
            </a:r>
            <a:endParaRPr lang="fi-FI" dirty="0" smtClean="0"/>
          </a:p>
          <a:p>
            <a:pPr marL="457200" indent="-457200">
              <a:buFontTx/>
              <a:buChar char="-"/>
            </a:pPr>
            <a:r>
              <a:rPr lang="fi-FI" dirty="0" smtClean="0"/>
              <a:t>yksittäisen kappaleen tai laulun aiheen mukaan voi hakea hyvin suppeasti, </a:t>
            </a:r>
            <a:r>
              <a:rPr lang="fi-FI" dirty="0" err="1" smtClean="0"/>
              <a:t>Fono</a:t>
            </a:r>
            <a:r>
              <a:rPr lang="fi-FI" dirty="0" smtClean="0"/>
              <a:t> saattaa auttaa: </a:t>
            </a:r>
            <a:r>
              <a:rPr lang="fi-FI" dirty="0">
                <a:hlinkClick r:id="rId2"/>
              </a:rPr>
              <a:t>http://www.fono.fi</a:t>
            </a:r>
            <a:r>
              <a:rPr lang="fi-FI" dirty="0" smtClean="0">
                <a:hlinkClick r:id="rId2"/>
              </a:rPr>
              <a:t>/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780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Luokka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6000" y="1882675"/>
            <a:ext cx="10972800" cy="4351338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fi-FI" dirty="0" smtClean="0"/>
              <a:t>musiikin luokka </a:t>
            </a:r>
            <a:r>
              <a:rPr lang="fi-FI" dirty="0" err="1" smtClean="0"/>
              <a:t>YKL:ssä</a:t>
            </a:r>
            <a:r>
              <a:rPr lang="fi-FI" dirty="0" smtClean="0"/>
              <a:t> on 78 (</a:t>
            </a:r>
            <a:r>
              <a:rPr lang="fi-FI" dirty="0">
                <a:hlinkClick r:id="rId2"/>
              </a:rPr>
              <a:t>https://finto.fi/fi</a:t>
            </a:r>
            <a:r>
              <a:rPr lang="fi-FI" dirty="0" smtClean="0">
                <a:hlinkClick r:id="rId2"/>
              </a:rPr>
              <a:t>/</a:t>
            </a:r>
            <a:r>
              <a:rPr lang="fi-FI" dirty="0" smtClean="0"/>
              <a:t>)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käytä aina kenttätunnusta, kun haet luokalla: /</a:t>
            </a:r>
            <a:r>
              <a:rPr lang="fi-FI" dirty="0" err="1" smtClean="0"/>
              <a:t>lu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071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Kieli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i-FI" dirty="0" smtClean="0"/>
              <a:t>millä kielellä lauletaan (041d), millä kielellä sanat ovat julkaisussa (041a)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/</a:t>
            </a:r>
            <a:r>
              <a:rPr lang="fi-FI" dirty="0" err="1" smtClean="0"/>
              <a:t>ki</a:t>
            </a:r>
            <a:endParaRPr lang="fi-FI" dirty="0" smtClean="0"/>
          </a:p>
          <a:p>
            <a:pPr marL="457200" indent="-457200">
              <a:buFontTx/>
              <a:buChar char="-"/>
            </a:pPr>
            <a:r>
              <a:rPr lang="fi-FI" dirty="0" smtClean="0"/>
              <a:t>ei laulettua tai puhuttua kieltä: </a:t>
            </a:r>
            <a:r>
              <a:rPr lang="fi-FI" dirty="0" err="1" smtClean="0"/>
              <a:t>zxx</a:t>
            </a:r>
            <a:r>
              <a:rPr lang="fi-FI" dirty="0" smtClean="0"/>
              <a:t>/</a:t>
            </a:r>
            <a:r>
              <a:rPr lang="fi-FI" dirty="0" err="1" smtClean="0"/>
              <a:t>ki</a:t>
            </a:r>
            <a:r>
              <a:rPr lang="fi-FI" dirty="0" smtClean="0"/>
              <a:t> (ei kielellistä sisältöä, soveltumaton)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jos haetaan instrumentaalista musiikkia, taidemusiikissa voi käyttää myös luokkahakua, populaarimusiikissa vain instrumentaalisella viihdemusiikilla on oma luokka (78.8931)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jos kielikoodit on merkitty vain emoon (esim. suomi, englanti; useita kieliä), niillä ei voi </a:t>
            </a:r>
            <a:r>
              <a:rPr lang="fi-FI" smtClean="0"/>
              <a:t>hakea luotettavasti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62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Kustantaja ja tuotetunnus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i-FI" dirty="0" smtClean="0"/>
              <a:t>kentät 260, 020, 024 ja 028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028 näkyy vain MARC-näytöllä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/</a:t>
            </a:r>
            <a:r>
              <a:rPr lang="fi-FI" dirty="0" err="1" smtClean="0"/>
              <a:t>ks</a:t>
            </a:r>
            <a:r>
              <a:rPr lang="fi-FI" dirty="0" smtClean="0"/>
              <a:t>, /is, kenttä 028 on haettavissa vapaasanahaulla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nuoteilla mahdollisesti ISBN, ISMN, kustantajan tuotetunnus ja/tai painolaatan numero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äänitteillä kustantajan tuotekoodi ja mahdollisesti EAN-tunnus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781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Case : kysymys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Meillä on kotona laulettu joululaulua, jota en ole kuullut missään muualla eikä kukaan muukaan kuin isäni sisarukset tunne sitä. Laulu kuuluu seuraavasti:</a:t>
            </a:r>
          </a:p>
          <a:p>
            <a:r>
              <a:rPr lang="fi-FI" b="1" dirty="0"/>
              <a:t>Nyt on meillä joulu taas</a:t>
            </a:r>
            <a:r>
              <a:rPr lang="fi-FI" dirty="0"/>
              <a:t>, ihmeellinen rauha </a:t>
            </a:r>
            <a:r>
              <a:rPr lang="fi-FI" dirty="0" err="1"/>
              <a:t>maass</a:t>
            </a:r>
            <a:r>
              <a:rPr lang="fi-FI" dirty="0"/>
              <a:t>, joulukuusi vihannoi, lasten riemulaulut soi, lasten riemulaulut soi.</a:t>
            </a:r>
          </a:p>
          <a:p>
            <a:r>
              <a:rPr lang="fi-FI" dirty="0"/>
              <a:t>Terve ilta ihanin </a:t>
            </a:r>
            <a:r>
              <a:rPr lang="fi-FI" dirty="0" err="1"/>
              <a:t>hyväin</a:t>
            </a:r>
            <a:r>
              <a:rPr lang="fi-FI" dirty="0"/>
              <a:t> lasten </a:t>
            </a:r>
            <a:r>
              <a:rPr lang="fi-FI" dirty="0" err="1"/>
              <a:t>kotihin</a:t>
            </a:r>
            <a:r>
              <a:rPr lang="fi-FI" dirty="0"/>
              <a:t>.</a:t>
            </a:r>
          </a:p>
          <a:p>
            <a:r>
              <a:rPr lang="fi-FI" dirty="0"/>
              <a:t>Anna Jeesus rauhasi tulla rintaan lastesi, tulla rintaan lastesi.</a:t>
            </a:r>
          </a:p>
          <a:p>
            <a:r>
              <a:rPr lang="fi-FI" dirty="0"/>
              <a:t>En ole riittävän musikaalinen voidakseni nuotintaa laulua, mutta kyllä sillä sävelkin on. Isäni isä oli kotoisin Sääksmäeltä, hänen vaimonsa Lohjalta, ja minulla on käsitys, että laulu olisi nimenomaan isän </a:t>
            </a:r>
            <a:r>
              <a:rPr lang="fi-FI" dirty="0" err="1"/>
              <a:t>isän</a:t>
            </a:r>
            <a:r>
              <a:rPr lang="fi-FI" dirty="0"/>
              <a:t> puolelta periytynyt. Isän äiti oli ruotsinkieliseltä Pohjanmaalta, joten tuskin se hänen kauttaan on tullut.</a:t>
            </a:r>
          </a:p>
          <a:p>
            <a:r>
              <a:rPr lang="fi-FI" dirty="0"/>
              <a:t>Olisikohan jotain tietoa tällaisesta?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19275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Case : vastaus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Laulu on Sofie </a:t>
            </a:r>
            <a:r>
              <a:rPr lang="fi-FI" dirty="0" err="1"/>
              <a:t>Litheniuksen</a:t>
            </a:r>
            <a:r>
              <a:rPr lang="fi-FI" dirty="0"/>
              <a:t> säveltämä "</a:t>
            </a:r>
            <a:r>
              <a:rPr lang="fi-FI" b="1" dirty="0"/>
              <a:t>Joululaulu</a:t>
            </a:r>
            <a:r>
              <a:rPr lang="fi-FI" dirty="0"/>
              <a:t>", joka alkaa: "</a:t>
            </a:r>
            <a:r>
              <a:rPr lang="fi-FI" b="1" dirty="0" err="1"/>
              <a:t>Koht</a:t>
            </a:r>
            <a:r>
              <a:rPr lang="fi-FI" b="1" dirty="0"/>
              <a:t>' on joulu meillä taas</a:t>
            </a:r>
            <a:r>
              <a:rPr lang="fi-FI" dirty="0"/>
              <a:t>, taivaan, taivaan rauha </a:t>
            </a:r>
            <a:r>
              <a:rPr lang="fi-FI" dirty="0" err="1"/>
              <a:t>maas</a:t>
            </a:r>
            <a:r>
              <a:rPr lang="fi-FI" dirty="0"/>
              <a:t>". Sanoittajaksi on merkitty </a:t>
            </a:r>
            <a:r>
              <a:rPr lang="fi-FI" dirty="0" err="1"/>
              <a:t>Hertzberg</a:t>
            </a:r>
            <a:r>
              <a:rPr lang="fi-FI" dirty="0"/>
              <a:t> (ilman etunimeä). Laulu sisältyy nuottiin </a:t>
            </a:r>
            <a:r>
              <a:rPr lang="fi-FI" dirty="0" err="1"/>
              <a:t>Lithenius</a:t>
            </a:r>
            <a:r>
              <a:rPr lang="fi-FI" dirty="0"/>
              <a:t>, Sofie: "Pieniä lauluja ja leikkejä : kansakoulua ja lastentarhoja varten. </a:t>
            </a:r>
            <a:r>
              <a:rPr lang="fi-FI" dirty="0" err="1"/>
              <a:t>Ensimäinen</a:t>
            </a:r>
            <a:r>
              <a:rPr lang="fi-FI" dirty="0"/>
              <a:t> vihko" (Otava, 1892, s. 13-14). Nuotissa on laulun melodia ja sanat. Säkeistöjä on kolme ja niistä muistittekin ensimmäisen ja kolmannen. Kolmas säkeistö alkaa: "Terve, ilta ihanin </a:t>
            </a:r>
            <a:r>
              <a:rPr lang="fi-FI" dirty="0" err="1"/>
              <a:t>hyväin</a:t>
            </a:r>
            <a:r>
              <a:rPr lang="fi-FI" dirty="0"/>
              <a:t> lasten </a:t>
            </a:r>
            <a:r>
              <a:rPr lang="fi-FI" dirty="0" err="1"/>
              <a:t>kotihin</a:t>
            </a:r>
            <a:r>
              <a:rPr lang="fi-FI" dirty="0"/>
              <a:t>".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99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Musiikin </a:t>
            </a:r>
            <a:r>
              <a:rPr lang="fi-FI" dirty="0"/>
              <a:t>ja musiikkiaineiston ominaisuuksia </a:t>
            </a:r>
            <a:r>
              <a:rPr lang="fi-FI" dirty="0" smtClean="0"/>
              <a:t> tiedonhaun </a:t>
            </a:r>
            <a:r>
              <a:rPr lang="fi-FI" dirty="0"/>
              <a:t>näkökulmasta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- miten </a:t>
            </a:r>
            <a:r>
              <a:rPr lang="fi-FI" dirty="0"/>
              <a:t>musiikkia kysytään ja miten sitä haetaan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Kirjastojärjestelmät vai kirjastot ilman järjestelmää : kirjastojen tietojärjestelmien suunnittelu, hankinta ja käyttöönotto / toim. Jarmo </a:t>
            </a:r>
            <a:r>
              <a:rPr lang="fi-FI" dirty="0" err="1"/>
              <a:t>Saarti</a:t>
            </a:r>
            <a:r>
              <a:rPr lang="fi-FI" dirty="0"/>
              <a:t> &amp; Pirjo Tuomi (Avain, 2012)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/>
              <a:t>https://urly.fi/1asq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7085F-7D4D-40D5-9B39-6DC2C75223EC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960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Tiedonhakutilanteessa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24930" y="2306596"/>
            <a:ext cx="10823870" cy="3812704"/>
          </a:xfrm>
        </p:spPr>
        <p:txBody>
          <a:bodyPr/>
          <a:lstStyle/>
          <a:p>
            <a:r>
              <a:rPr lang="fi-FI" dirty="0" smtClean="0"/>
              <a:t>	</a:t>
            </a:r>
          </a:p>
          <a:p>
            <a:r>
              <a:rPr lang="fi-FI" sz="4000" dirty="0" smtClean="0"/>
              <a:t>	Kysy </a:t>
            </a:r>
            <a:r>
              <a:rPr lang="fi-FI" sz="4000" dirty="0"/>
              <a:t>ja kuuntele</a:t>
            </a:r>
          </a:p>
          <a:p>
            <a:r>
              <a:rPr lang="fi-FI" sz="4000" dirty="0" smtClean="0"/>
              <a:t>	Kokeile</a:t>
            </a:r>
            <a:endParaRPr lang="fi-FI" sz="4000" dirty="0"/>
          </a:p>
          <a:p>
            <a:r>
              <a:rPr lang="fi-FI" sz="4000" dirty="0" smtClean="0"/>
              <a:t>	Katkaise</a:t>
            </a:r>
            <a:endParaRPr lang="fi-FI" sz="4000" dirty="0"/>
          </a:p>
          <a:p>
            <a:r>
              <a:rPr lang="fi-FI" sz="4000" dirty="0" smtClean="0"/>
              <a:t>	Epäile</a:t>
            </a:r>
            <a:endParaRPr lang="fi-FI" sz="40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941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Kun Aurora ei riitä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Yleisradion </a:t>
            </a:r>
            <a:r>
              <a:rPr lang="fi-FI" dirty="0" err="1"/>
              <a:t>Fono</a:t>
            </a:r>
            <a:r>
              <a:rPr lang="fi-FI" dirty="0"/>
              <a:t>-tietokanta: </a:t>
            </a:r>
            <a:r>
              <a:rPr lang="fi-FI" u="sng" dirty="0">
                <a:hlinkClick r:id="rId2"/>
              </a:rPr>
              <a:t>http://www.fono.fi</a:t>
            </a:r>
            <a:r>
              <a:rPr lang="fi-FI" u="sng" dirty="0" smtClean="0">
                <a:hlinkClick r:id="rId2"/>
              </a:rPr>
              <a:t>/</a:t>
            </a:r>
            <a:endParaRPr lang="fi-FI" dirty="0" smtClean="0"/>
          </a:p>
          <a:p>
            <a:r>
              <a:rPr lang="fi-FI" dirty="0" smtClean="0"/>
              <a:t>Suomen </a:t>
            </a:r>
            <a:r>
              <a:rPr lang="fi-FI" dirty="0" err="1"/>
              <a:t>kansallisdiskografia</a:t>
            </a:r>
            <a:r>
              <a:rPr lang="fi-FI" dirty="0"/>
              <a:t> ja nuottien </a:t>
            </a:r>
            <a:r>
              <a:rPr lang="fi-FI" dirty="0" err="1"/>
              <a:t>kansallisbibliografia</a:t>
            </a:r>
            <a:r>
              <a:rPr lang="fi-FI" dirty="0"/>
              <a:t> Viola</a:t>
            </a:r>
            <a:r>
              <a:rPr lang="fi-FI" dirty="0" smtClean="0"/>
              <a:t>:</a:t>
            </a:r>
          </a:p>
          <a:p>
            <a:r>
              <a:rPr lang="fi-FI" u="sng" dirty="0" smtClean="0">
                <a:hlinkClick r:id="rId3"/>
              </a:rPr>
              <a:t>https</a:t>
            </a:r>
            <a:r>
              <a:rPr lang="fi-FI" u="sng" dirty="0">
                <a:hlinkClick r:id="rId3"/>
              </a:rPr>
              <a:t>://viola.linneanet.fi</a:t>
            </a:r>
            <a:endParaRPr lang="fi-FI" dirty="0"/>
          </a:p>
          <a:p>
            <a:endParaRPr lang="fi-FI" dirty="0" smtClean="0"/>
          </a:p>
          <a:p>
            <a:r>
              <a:rPr lang="fi-FI" dirty="0" smtClean="0"/>
              <a:t>Google</a:t>
            </a:r>
            <a:endParaRPr lang="fi-FI" dirty="0"/>
          </a:p>
          <a:p>
            <a:endParaRPr lang="fi-FI" dirty="0" smtClean="0"/>
          </a:p>
          <a:p>
            <a:r>
              <a:rPr lang="fi-FI" u="sng" dirty="0" smtClean="0">
                <a:hlinkClick r:id="rId4"/>
              </a:rPr>
              <a:t>https</a:t>
            </a:r>
            <a:r>
              <a:rPr lang="fi-FI" u="sng" dirty="0">
                <a:hlinkClick r:id="rId4"/>
              </a:rPr>
              <a:t>://www.kirjastot.fi/</a:t>
            </a:r>
            <a:r>
              <a:rPr lang="fi-FI" dirty="0"/>
              <a:t> (</a:t>
            </a:r>
            <a:r>
              <a:rPr lang="fi-FI" dirty="0" err="1"/>
              <a:t>Finna</a:t>
            </a:r>
            <a:r>
              <a:rPr lang="fi-FI" dirty="0"/>
              <a:t>, Monihaku, Musiikkikirjastot.fi)</a:t>
            </a:r>
          </a:p>
          <a:p>
            <a:r>
              <a:rPr lang="fi-FI" u="sng" dirty="0">
                <a:hlinkClick r:id="rId5"/>
              </a:rPr>
              <a:t>http://www.musiikkikirjastot.fi/</a:t>
            </a:r>
            <a:r>
              <a:rPr lang="fi-FI" dirty="0"/>
              <a:t> (&gt; Tiedonhaun avuksi &gt; Säveltäjien </a:t>
            </a:r>
            <a:r>
              <a:rPr lang="fi-FI" dirty="0" smtClean="0"/>
              <a:t>teosluetteloita</a:t>
            </a:r>
            <a:r>
              <a:rPr lang="fi-FI" dirty="0"/>
              <a:t>)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46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Nuotteja, sanoituksia ja äänitteitä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fi-FI" dirty="0" err="1" smtClean="0"/>
              <a:t>Petrucci</a:t>
            </a:r>
            <a:r>
              <a:rPr lang="fi-FI" dirty="0" smtClean="0"/>
              <a:t> Music Library: </a:t>
            </a:r>
            <a:r>
              <a:rPr lang="fi-FI" u="sng" dirty="0" smtClean="0">
                <a:hlinkClick r:id="rId2"/>
              </a:rPr>
              <a:t>https</a:t>
            </a:r>
            <a:r>
              <a:rPr lang="fi-FI" u="sng" dirty="0">
                <a:hlinkClick r:id="rId2"/>
              </a:rPr>
              <a:t>://imslp.org</a:t>
            </a:r>
            <a:r>
              <a:rPr lang="fi-FI" u="sng" dirty="0" smtClean="0">
                <a:hlinkClick r:id="rId2"/>
              </a:rPr>
              <a:t>/</a:t>
            </a:r>
            <a:r>
              <a:rPr lang="fi-FI" u="sng" dirty="0" smtClean="0"/>
              <a:t> </a:t>
            </a:r>
            <a:endParaRPr lang="fi-FI" dirty="0" smtClean="0"/>
          </a:p>
          <a:p>
            <a:pPr marL="457200" indent="-457200">
              <a:buFontTx/>
              <a:buChar char="-"/>
            </a:pPr>
            <a:r>
              <a:rPr lang="fi-FI" dirty="0" smtClean="0"/>
              <a:t>E-</a:t>
            </a:r>
            <a:r>
              <a:rPr lang="fi-FI" dirty="0" err="1" smtClean="0"/>
              <a:t>concerthouse</a:t>
            </a:r>
            <a:r>
              <a:rPr lang="fi-FI" dirty="0" smtClean="0"/>
              <a:t>: </a:t>
            </a:r>
            <a:r>
              <a:rPr lang="fi-FI" u="sng" dirty="0" smtClean="0">
                <a:hlinkClick r:id="rId3"/>
              </a:rPr>
              <a:t>http</a:t>
            </a:r>
            <a:r>
              <a:rPr lang="fi-FI" u="sng" dirty="0">
                <a:hlinkClick r:id="rId3"/>
              </a:rPr>
              <a:t>://www.e-concerthouse.com/library</a:t>
            </a:r>
            <a:r>
              <a:rPr lang="fi-FI" u="sng" dirty="0" smtClean="0">
                <a:hlinkClick r:id="rId3"/>
              </a:rPr>
              <a:t>/</a:t>
            </a:r>
            <a:endParaRPr lang="fi-FI" dirty="0"/>
          </a:p>
          <a:p>
            <a:pPr marL="457200" indent="-457200">
              <a:buFontTx/>
              <a:buChar char="-"/>
            </a:pPr>
            <a:r>
              <a:rPr lang="fi-FI" dirty="0" smtClean="0"/>
              <a:t>Google </a:t>
            </a:r>
            <a:r>
              <a:rPr lang="fi-FI" dirty="0"/>
              <a:t>(hakusanoja: ”</a:t>
            </a:r>
            <a:r>
              <a:rPr lang="fi-FI" dirty="0" err="1"/>
              <a:t>sheet</a:t>
            </a:r>
            <a:r>
              <a:rPr lang="fi-FI" dirty="0"/>
              <a:t> music”, </a:t>
            </a:r>
            <a:r>
              <a:rPr lang="fi-FI" dirty="0" err="1"/>
              <a:t>score</a:t>
            </a:r>
            <a:r>
              <a:rPr lang="fi-FI" dirty="0"/>
              <a:t>, pdf, </a:t>
            </a:r>
            <a:r>
              <a:rPr lang="fi-FI" dirty="0" err="1"/>
              <a:t>tab</a:t>
            </a:r>
            <a:r>
              <a:rPr lang="fi-FI" dirty="0"/>
              <a:t>, </a:t>
            </a:r>
            <a:r>
              <a:rPr lang="fi-FI" dirty="0" err="1"/>
              <a:t>chords</a:t>
            </a:r>
            <a:r>
              <a:rPr lang="fi-FI" dirty="0"/>
              <a:t>, nuotti yms</a:t>
            </a:r>
            <a:r>
              <a:rPr lang="fi-FI" dirty="0" smtClean="0"/>
              <a:t>.)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Sibelius-Akatemian </a:t>
            </a:r>
            <a:r>
              <a:rPr lang="fi-FI" dirty="0"/>
              <a:t>laulutekstien suomennostietokanta </a:t>
            </a:r>
            <a:r>
              <a:rPr lang="fi-FI" dirty="0" smtClean="0"/>
              <a:t>Laura:   </a:t>
            </a:r>
            <a:r>
              <a:rPr lang="fi-FI" u="sng" dirty="0" smtClean="0">
                <a:hlinkClick r:id="rId4"/>
              </a:rPr>
              <a:t>http</a:t>
            </a:r>
            <a:r>
              <a:rPr lang="fi-FI" u="sng" dirty="0">
                <a:hlinkClick r:id="rId4"/>
              </a:rPr>
              <a:t>://</a:t>
            </a:r>
            <a:r>
              <a:rPr lang="fi-FI" u="sng" dirty="0" smtClean="0">
                <a:hlinkClick r:id="rId4"/>
              </a:rPr>
              <a:t>laura.siba.fi/xwiki/bin/view/Laura/WebSearch</a:t>
            </a:r>
            <a:endParaRPr lang="fi-FI" dirty="0" smtClean="0"/>
          </a:p>
          <a:p>
            <a:pPr marL="457200" indent="-457200">
              <a:buFontTx/>
              <a:buChar char="-"/>
            </a:pPr>
            <a:r>
              <a:rPr lang="fi-FI" dirty="0" smtClean="0"/>
              <a:t>äänitteiden tekstilipukkeet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Google </a:t>
            </a:r>
            <a:r>
              <a:rPr lang="fi-FI" dirty="0"/>
              <a:t>(hakusanoja: </a:t>
            </a:r>
            <a:r>
              <a:rPr lang="fi-FI" dirty="0" err="1"/>
              <a:t>lyrics</a:t>
            </a:r>
            <a:r>
              <a:rPr lang="fi-FI" dirty="0"/>
              <a:t>, sanat tms., voi olla virheitä</a:t>
            </a:r>
            <a:r>
              <a:rPr lang="fi-FI" dirty="0" smtClean="0"/>
              <a:t>!)</a:t>
            </a:r>
          </a:p>
          <a:p>
            <a:pPr marL="457200" indent="-457200">
              <a:buFontTx/>
              <a:buChar char="-"/>
            </a:pPr>
            <a:r>
              <a:rPr lang="en-US" dirty="0" err="1"/>
              <a:t>ä</a:t>
            </a:r>
            <a:r>
              <a:rPr lang="en-US" dirty="0" err="1" smtClean="0"/>
              <a:t>änitteitä</a:t>
            </a:r>
            <a:r>
              <a:rPr lang="en-US" dirty="0"/>
              <a:t>: Naxos Music Library, Naxos Music Library Jazz, Naxos World Music Library, Naxos Video Library (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kuvaa</a:t>
            </a:r>
            <a:r>
              <a:rPr lang="en-US" dirty="0"/>
              <a:t>), YouTube, Spotify</a:t>
            </a:r>
            <a:endParaRPr lang="fi-FI" dirty="0"/>
          </a:p>
          <a:p>
            <a:pPr marL="457200" indent="-457200">
              <a:buFontTx/>
              <a:buChar char="-"/>
            </a:pPr>
            <a:endParaRPr lang="fi-FI" dirty="0"/>
          </a:p>
          <a:p>
            <a:pPr marL="457200" indent="-457200">
              <a:buFontTx/>
              <a:buChar char="-"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32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69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Työkaluja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MARC 21 yhtenäisformaatit: </a:t>
            </a:r>
            <a:r>
              <a:rPr lang="fi-FI" u="sng" dirty="0">
                <a:hlinkClick r:id="rId2"/>
              </a:rPr>
              <a:t>http://marc21.kansalliskirjasto.fi</a:t>
            </a:r>
            <a:r>
              <a:rPr lang="fi-FI" u="sng" dirty="0" smtClean="0">
                <a:hlinkClick r:id="rId2"/>
              </a:rPr>
              <a:t>/</a:t>
            </a:r>
            <a:endParaRPr lang="fi-FI" u="sng" dirty="0" smtClean="0"/>
          </a:p>
          <a:p>
            <a:endParaRPr lang="fi-FI" u="sng" dirty="0"/>
          </a:p>
          <a:p>
            <a:r>
              <a:rPr lang="fi-FI" dirty="0" err="1"/>
              <a:t>Finto</a:t>
            </a:r>
            <a:r>
              <a:rPr lang="fi-FI" dirty="0"/>
              <a:t>: </a:t>
            </a:r>
            <a:r>
              <a:rPr lang="fi-FI" u="sng" dirty="0">
                <a:hlinkClick r:id="rId3"/>
              </a:rPr>
              <a:t>https://finto.fi/</a:t>
            </a:r>
            <a:r>
              <a:rPr lang="fi-FI" dirty="0"/>
              <a:t> </a:t>
            </a:r>
            <a:endParaRPr lang="fi-FI" dirty="0" smtClean="0"/>
          </a:p>
          <a:p>
            <a:r>
              <a:rPr lang="fi-FI" dirty="0"/>
              <a:t>	</a:t>
            </a:r>
            <a:r>
              <a:rPr lang="fi-FI" dirty="0" smtClean="0"/>
              <a:t>YKL</a:t>
            </a:r>
          </a:p>
          <a:p>
            <a:r>
              <a:rPr lang="fi-FI" dirty="0"/>
              <a:t>	</a:t>
            </a:r>
            <a:r>
              <a:rPr lang="fi-FI" dirty="0" smtClean="0"/>
              <a:t>YSA</a:t>
            </a:r>
          </a:p>
          <a:p>
            <a:r>
              <a:rPr lang="fi-FI" dirty="0"/>
              <a:t>	</a:t>
            </a:r>
            <a:r>
              <a:rPr lang="fi-FI" dirty="0" smtClean="0"/>
              <a:t>Metatietosanasto</a:t>
            </a:r>
          </a:p>
          <a:p>
            <a:r>
              <a:rPr lang="fi-FI" dirty="0"/>
              <a:t>	</a:t>
            </a:r>
            <a:r>
              <a:rPr lang="fi-FI" dirty="0" smtClean="0"/>
              <a:t>SLM </a:t>
            </a:r>
            <a:r>
              <a:rPr lang="fi-FI" dirty="0"/>
              <a:t>= Suomalainen lajityyppi- ja </a:t>
            </a:r>
            <a:r>
              <a:rPr lang="fi-FI" dirty="0" smtClean="0"/>
              <a:t>muotosanasto</a:t>
            </a:r>
          </a:p>
          <a:p>
            <a:r>
              <a:rPr lang="fi-FI" dirty="0"/>
              <a:t>	</a:t>
            </a:r>
            <a:r>
              <a:rPr lang="fi-FI" dirty="0" smtClean="0"/>
              <a:t>SEKO </a:t>
            </a:r>
            <a:r>
              <a:rPr lang="fi-FI" dirty="0"/>
              <a:t>= Suomalainen </a:t>
            </a:r>
            <a:r>
              <a:rPr lang="fi-FI" dirty="0" smtClean="0"/>
              <a:t>esityskokoonpanosanasto (mm. soittimien</a:t>
            </a:r>
          </a:p>
          <a:p>
            <a:r>
              <a:rPr lang="fi-FI" dirty="0"/>
              <a:t> </a:t>
            </a:r>
            <a:r>
              <a:rPr lang="fi-FI" dirty="0" smtClean="0"/>
              <a:t>          nimet)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33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329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Joskus tarpeen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Musiikkiarkisto</a:t>
            </a:r>
            <a:r>
              <a:rPr lang="fi-FI" dirty="0"/>
              <a:t>: </a:t>
            </a:r>
            <a:r>
              <a:rPr lang="fi-FI" u="sng" dirty="0">
                <a:hlinkClick r:id="rId2"/>
              </a:rPr>
              <a:t>https://www.musiikkiarkisto.fi/</a:t>
            </a:r>
            <a:r>
              <a:rPr lang="fi-FI" dirty="0"/>
              <a:t> (mukana </a:t>
            </a:r>
            <a:r>
              <a:rPr lang="fi-FI" dirty="0" err="1"/>
              <a:t>Finnassa</a:t>
            </a:r>
            <a:r>
              <a:rPr lang="fi-FI" dirty="0" smtClean="0"/>
              <a:t>)</a:t>
            </a:r>
          </a:p>
          <a:p>
            <a:r>
              <a:rPr lang="fi-FI" dirty="0" smtClean="0"/>
              <a:t>Music </a:t>
            </a:r>
            <a:r>
              <a:rPr lang="fi-FI" dirty="0"/>
              <a:t>Finland: </a:t>
            </a:r>
            <a:r>
              <a:rPr lang="fi-FI" u="sng" dirty="0">
                <a:hlinkClick r:id="rId3"/>
              </a:rPr>
              <a:t>https://musicfinland.com/</a:t>
            </a:r>
            <a:r>
              <a:rPr lang="fi-FI" dirty="0"/>
              <a:t>, </a:t>
            </a:r>
            <a:r>
              <a:rPr lang="fi-FI" u="sng" dirty="0">
                <a:hlinkClick r:id="rId4"/>
              </a:rPr>
              <a:t>https://core.musicfinland.fi/</a:t>
            </a:r>
            <a:r>
              <a:rPr lang="fi-FI" dirty="0"/>
              <a:t> </a:t>
            </a:r>
            <a:r>
              <a:rPr lang="fi-FI" dirty="0" smtClean="0"/>
              <a:t> </a:t>
            </a:r>
          </a:p>
          <a:p>
            <a:r>
              <a:rPr lang="fi-FI" dirty="0" smtClean="0"/>
              <a:t>(</a:t>
            </a:r>
            <a:r>
              <a:rPr lang="fi-FI" dirty="0"/>
              <a:t>suomalaisten säveltäjien teosluetteloita</a:t>
            </a:r>
            <a:r>
              <a:rPr lang="fi-FI" dirty="0" smtClean="0"/>
              <a:t>)</a:t>
            </a:r>
          </a:p>
          <a:p>
            <a:r>
              <a:rPr lang="fi-FI" dirty="0" smtClean="0"/>
              <a:t>Oxford </a:t>
            </a:r>
            <a:r>
              <a:rPr lang="fi-FI" dirty="0"/>
              <a:t>Music Online (</a:t>
            </a:r>
            <a:r>
              <a:rPr lang="fi-FI" dirty="0" err="1"/>
              <a:t>Grove</a:t>
            </a:r>
            <a:r>
              <a:rPr lang="fi-FI" dirty="0"/>
              <a:t> Music Online): </a:t>
            </a:r>
            <a:endParaRPr lang="fi-FI" dirty="0" smtClean="0"/>
          </a:p>
          <a:p>
            <a:r>
              <a:rPr lang="fi-FI" u="sng" dirty="0" smtClean="0">
                <a:hlinkClick r:id="rId5"/>
              </a:rPr>
              <a:t>http</a:t>
            </a:r>
            <a:r>
              <a:rPr lang="fi-FI" u="sng" dirty="0">
                <a:hlinkClick r:id="rId5"/>
              </a:rPr>
              <a:t>://www.oxfordmusiconline.com/</a:t>
            </a:r>
            <a:r>
              <a:rPr lang="fi-FI" dirty="0"/>
              <a:t> (ei vapaasti käytettävissä)</a:t>
            </a:r>
          </a:p>
          <a:p>
            <a:r>
              <a:rPr lang="fi-FI" dirty="0" smtClean="0"/>
              <a:t>Virsikirja</a:t>
            </a:r>
            <a:r>
              <a:rPr lang="fi-FI" dirty="0"/>
              <a:t>: </a:t>
            </a:r>
            <a:r>
              <a:rPr lang="fi-FI" u="sng" dirty="0">
                <a:hlinkClick r:id="rId6"/>
              </a:rPr>
              <a:t>https://virsikirja.fi/</a:t>
            </a:r>
            <a:endParaRPr lang="fi-FI" dirty="0"/>
          </a:p>
          <a:p>
            <a:r>
              <a:rPr lang="fi-FI" dirty="0" smtClean="0"/>
              <a:t>Suomen </a:t>
            </a:r>
            <a:r>
              <a:rPr lang="fi-FI" dirty="0"/>
              <a:t>kansan </a:t>
            </a:r>
            <a:r>
              <a:rPr lang="fi-FI" dirty="0" err="1"/>
              <a:t>esävelmät</a:t>
            </a:r>
            <a:r>
              <a:rPr lang="fi-FI" dirty="0"/>
              <a:t>: </a:t>
            </a:r>
            <a:r>
              <a:rPr lang="fi-FI" u="sng" dirty="0">
                <a:hlinkClick r:id="rId7"/>
              </a:rPr>
              <a:t>http://esavelmat.jyu.fi/</a:t>
            </a:r>
            <a:r>
              <a:rPr lang="fi-FI" dirty="0"/>
              <a:t> (perustuu kokoelmaan Suomen kansan sävelmiä)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34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115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Tehtäviä (tarkista aina hakutulokset!)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Mitä soittimia on lainattavissa (Tampereella)?</a:t>
            </a:r>
          </a:p>
          <a:p>
            <a:r>
              <a:rPr lang="fi-FI" dirty="0" smtClean="0"/>
              <a:t>Onko 5-kielisen kanteleen työpiirustuksia?</a:t>
            </a:r>
          </a:p>
          <a:p>
            <a:r>
              <a:rPr lang="fi-FI" dirty="0" smtClean="0"/>
              <a:t>Asiakas haluaisi </a:t>
            </a:r>
            <a:r>
              <a:rPr lang="fi-FI" dirty="0" smtClean="0"/>
              <a:t>sellaisia </a:t>
            </a:r>
            <a:r>
              <a:rPr lang="fi-FI" dirty="0" smtClean="0"/>
              <a:t>karaoke-dvd-levyjä, joilla on opaslaulu mukana</a:t>
            </a:r>
          </a:p>
          <a:p>
            <a:r>
              <a:rPr lang="fi-FI" dirty="0" smtClean="0"/>
              <a:t>Soul Jazz Records –levy-yhtiön levyjä, lp-levyjä tai cd-levyjä, mitä on ja mitkä niistä ovat hyllyssä?</a:t>
            </a:r>
          </a:p>
          <a:p>
            <a:r>
              <a:rPr lang="fi-FI" dirty="0" smtClean="0"/>
              <a:t>Nuotti Maija Vilkkumaan kappaleeseen Ei</a:t>
            </a:r>
          </a:p>
          <a:p>
            <a:r>
              <a:rPr lang="fi-FI" dirty="0" smtClean="0"/>
              <a:t>Prokofjevin Pekasta ja sudesta sellainen esitys, jossa on suomenkielinen kertoja</a:t>
            </a:r>
          </a:p>
          <a:p>
            <a:r>
              <a:rPr lang="fi-FI" dirty="0" smtClean="0"/>
              <a:t>Asiakas on kuullut radiosta Melartinin teoksen Siikajoki. Saisiko sen cd-levynä?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35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22757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Celine</a:t>
            </a:r>
            <a:r>
              <a:rPr lang="fi-FI" dirty="0" smtClean="0"/>
              <a:t> Dionin esittämän kappaleen </a:t>
            </a:r>
            <a:r>
              <a:rPr lang="fi-FI" dirty="0" err="1" smtClean="0"/>
              <a:t>Prayer</a:t>
            </a:r>
            <a:r>
              <a:rPr lang="fi-FI" dirty="0" smtClean="0"/>
              <a:t> nuotti laulajalle, pianosäestys pitää olla, ei seutuvarausta</a:t>
            </a:r>
          </a:p>
          <a:p>
            <a:r>
              <a:rPr lang="fi-FI" dirty="0" smtClean="0"/>
              <a:t>Onko korealaista </a:t>
            </a:r>
            <a:r>
              <a:rPr lang="fi-FI" dirty="0" err="1" smtClean="0"/>
              <a:t>poppia</a:t>
            </a:r>
            <a:r>
              <a:rPr lang="fi-FI" dirty="0" smtClean="0"/>
              <a:t> tai rockia cd-levyllä?</a:t>
            </a:r>
          </a:p>
          <a:p>
            <a:r>
              <a:rPr lang="fi-FI" dirty="0" smtClean="0"/>
              <a:t>Onko amerikkalaista räppiä 1990-luvulta lp:nä?</a:t>
            </a:r>
          </a:p>
          <a:p>
            <a:r>
              <a:rPr lang="fi-FI" dirty="0" err="1" smtClean="0"/>
              <a:t>Tsaikovskin</a:t>
            </a:r>
            <a:r>
              <a:rPr lang="fi-FI" dirty="0" smtClean="0"/>
              <a:t> pianokonsertosta, siitä tunnetusta, sellainen nuotti, jossa olisi orkesterisäestys mukana</a:t>
            </a:r>
          </a:p>
          <a:p>
            <a:r>
              <a:rPr lang="fi-FI" dirty="0" smtClean="0"/>
              <a:t>Pianokoulu, jossa opetetaan soittamaan sointumerkeistä, joku </a:t>
            </a:r>
            <a:r>
              <a:rPr lang="fi-FI" dirty="0" err="1" smtClean="0"/>
              <a:t>uudehko</a:t>
            </a:r>
            <a:endParaRPr lang="fi-FI" dirty="0" smtClean="0"/>
          </a:p>
          <a:p>
            <a:r>
              <a:rPr lang="fi-FI" dirty="0" smtClean="0"/>
              <a:t>Smurffeilla on jokin kierrätysaiheinen kappale, mikä sen nimi on ja onko sitä cd-levyllä?</a:t>
            </a:r>
          </a:p>
          <a:p>
            <a:endParaRPr lang="fi-FI" dirty="0" smtClean="0"/>
          </a:p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36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5214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”Kuulin juuri (12.12.2018) radiosta Faunin iltapäivä –ohjelmassa </a:t>
            </a:r>
            <a:r>
              <a:rPr lang="fi-FI" dirty="0" err="1" smtClean="0"/>
              <a:t>Rheinbergerin</a:t>
            </a:r>
            <a:r>
              <a:rPr lang="fi-FI" dirty="0" smtClean="0"/>
              <a:t> Pastoraalin. Haluaisin siihen nuotit, mikä tahansa nuotti käy.”</a:t>
            </a:r>
          </a:p>
          <a:p>
            <a:endParaRPr lang="fi-FI" dirty="0"/>
          </a:p>
          <a:p>
            <a:r>
              <a:rPr lang="fi-FI" dirty="0" smtClean="0"/>
              <a:t>Nuotti </a:t>
            </a:r>
            <a:r>
              <a:rPr lang="fi-FI" dirty="0" err="1" smtClean="0"/>
              <a:t>Kenny</a:t>
            </a:r>
            <a:r>
              <a:rPr lang="fi-FI" dirty="0" smtClean="0"/>
              <a:t> </a:t>
            </a:r>
            <a:r>
              <a:rPr lang="fi-FI" dirty="0" err="1" smtClean="0"/>
              <a:t>Burrellin</a:t>
            </a:r>
            <a:r>
              <a:rPr lang="fi-FI" dirty="0" smtClean="0"/>
              <a:t> kappaleesta </a:t>
            </a:r>
            <a:r>
              <a:rPr lang="fi-FI" dirty="0" err="1" smtClean="0"/>
              <a:t>Midnight</a:t>
            </a:r>
            <a:r>
              <a:rPr lang="fi-FI" dirty="0" smtClean="0"/>
              <a:t> </a:t>
            </a:r>
            <a:r>
              <a:rPr lang="fi-FI" dirty="0" err="1" smtClean="0"/>
              <a:t>blue</a:t>
            </a:r>
            <a:r>
              <a:rPr lang="fi-FI" dirty="0" smtClean="0"/>
              <a:t> kitaralle, ei mitään helpotettua versiota!</a:t>
            </a:r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37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54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330" y="1542256"/>
            <a:ext cx="9836198" cy="471898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96562" y="1680519"/>
            <a:ext cx="11043438" cy="5016843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96562" y="6486885"/>
            <a:ext cx="10237038" cy="45719"/>
          </a:xfrm>
        </p:spPr>
        <p:txBody>
          <a:bodyPr>
            <a:normAutofit fontScale="25000" lnSpcReduction="20000"/>
          </a:bodyPr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6259-D908-4F8C-A23D-ABDD804C677F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130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i-FI" dirty="0" smtClean="0"/>
              <a:t>Musiikki on musiikkeja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taidemusiikki, populaarimusiikki, kansanmusiikki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eri musiikkeja haetaan eri tavalla</a:t>
            </a:r>
          </a:p>
          <a:p>
            <a:endParaRPr lang="fi-FI" dirty="0"/>
          </a:p>
          <a:p>
            <a:r>
              <a:rPr lang="fi-FI" dirty="0" smtClean="0"/>
              <a:t>2. Musiikki on kansainvälistä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kieli ei rajoita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länsimainen nuottikirjoitus on muusikoiden yhteinen kieli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429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3. Musiikki liittyy jollakin tavalla jokaisen ihmisen elämään</a:t>
            </a:r>
          </a:p>
          <a:p>
            <a:r>
              <a:rPr lang="fi-FI" dirty="0" smtClean="0"/>
              <a:t>- osa asiakkaista on musiikin ammattilaisia, osa ei harrasta musiikkia ollenkaan</a:t>
            </a:r>
          </a:p>
          <a:p>
            <a:endParaRPr lang="fi-FI" dirty="0"/>
          </a:p>
          <a:p>
            <a:r>
              <a:rPr lang="fi-FI" dirty="0" smtClean="0"/>
              <a:t>4. Musiikilla on monta tapaa olla olemassa</a:t>
            </a:r>
          </a:p>
          <a:p>
            <a:r>
              <a:rPr lang="fi-FI" dirty="0" smtClean="0"/>
              <a:t>- aineistolaji eli mitä etsitään on syytä selvittää ensimmäisenä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834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5. Sama teos on voitu julkaista moneen kertaan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julkaisun ikä ja teoksen ikä ovat eri asioita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tietty teos voi löytyä monesta eri julkaisusta ja siitä voi olla olemassa erilaisia versioita</a:t>
            </a:r>
          </a:p>
          <a:p>
            <a:endParaRPr lang="fi-FI" dirty="0"/>
          </a:p>
          <a:p>
            <a:r>
              <a:rPr lang="fi-FI" dirty="0" smtClean="0"/>
              <a:t>6. Suurin osa dokumenteista on musiikkiteosten kokoelmia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yksi julkaisu voi sisältää useita saman tekijän tai eri tekijöiden teoksia tai teosten osia (emo ja osakohteet)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teos voi olla olemassa itsenäisenä dokumenttina tai julkaisun osana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43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7. Mahdollisia hakuelementtejä on useita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tekijät (henkilötekijät ja yhteisöt)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teosten nimimuodot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asiasanat ja aihe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kieli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vuosiluvut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sävellajit ja kansikuvat</a:t>
            </a:r>
          </a:p>
          <a:p>
            <a:pPr marL="457200" indent="-457200">
              <a:buFontTx/>
              <a:buChar char="-"/>
            </a:pPr>
            <a:r>
              <a:rPr lang="fi-FI" dirty="0" smtClean="0"/>
              <a:t>kustantaja ja tuotetunnus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74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8. Musiikin sanallinen kuvailu on hankalaa</a:t>
            </a:r>
          </a:p>
          <a:p>
            <a:pPr>
              <a:buFontTx/>
              <a:buChar char="-"/>
            </a:pPr>
            <a:r>
              <a:rPr lang="fi-FI" dirty="0"/>
              <a:t>musiikkia on vaikea kysyä ja etsiä, jos ei tiedä tekijöiden eikä teosten nimiä, ei tunnista soittimia eikä musiikin tyylejä tai lajeja</a:t>
            </a:r>
          </a:p>
          <a:p>
            <a:pPr>
              <a:buFontTx/>
              <a:buChar char="-"/>
            </a:pPr>
            <a:r>
              <a:rPr lang="fi-FI" dirty="0"/>
              <a:t>asiakkaan antamat tiedot voivat olla puutteellisia tai niihin voi sisältyä jokin virhe</a:t>
            </a:r>
          </a:p>
          <a:p>
            <a:pPr>
              <a:buFontTx/>
              <a:buChar char="-"/>
            </a:pPr>
            <a:r>
              <a:rPr lang="fi-FI" dirty="0"/>
              <a:t>tavoitteena on ratkaista asiakkaan ongelma, ei </a:t>
            </a:r>
            <a:r>
              <a:rPr lang="fi-FI" dirty="0" smtClean="0"/>
              <a:t>vain vastata </a:t>
            </a:r>
            <a:r>
              <a:rPr lang="fi-FI" dirty="0"/>
              <a:t>hänen kysymykseensä</a:t>
            </a:r>
          </a:p>
          <a:p>
            <a:pPr>
              <a:buFontTx/>
              <a:buChar char="-"/>
            </a:pPr>
            <a:r>
              <a:rPr lang="fi-FI" dirty="0"/>
              <a:t>tiedonhakutapahtuma on prosessi, jonka aikana asiakkaan kysymys voi muuttua</a:t>
            </a:r>
          </a:p>
          <a:p>
            <a:pPr>
              <a:buFontTx/>
              <a:buChar char="-"/>
            </a:pPr>
            <a:r>
              <a:rPr lang="fi-FI" dirty="0"/>
              <a:t>joskus ainoa keino selvittää, mitä asiakas todella hakee, on musiikin tunnistaminen kuuntelemalla tai nuottikuvan perusteella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37C8-DEE6-412F-A307-8702C16CFB76}" type="datetime1">
              <a:rPr lang="fi-FI" smtClean="0"/>
              <a:t>5.3.2019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89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Tampere väri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A529"/>
      </a:accent1>
      <a:accent2>
        <a:srgbClr val="BB3B20"/>
      </a:accent2>
      <a:accent3>
        <a:srgbClr val="005394"/>
      </a:accent3>
      <a:accent4>
        <a:srgbClr val="488433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ampere PP kirjasime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mpere Blank.potx" id="{CE16A08A-6A75-426C-BAA6-D85A3AE63419}" vid="{0ADF22E1-A3C7-48FC-BBBA-8BDA64F0E1D6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Tampere Blank</Template>
  <TotalTime>1280</TotalTime>
  <Words>2012</Words>
  <Application>Microsoft Office PowerPoint</Application>
  <PresentationFormat>Laajakuva</PresentationFormat>
  <Paragraphs>299</Paragraphs>
  <Slides>37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Office-teema</vt:lpstr>
      <vt:lpstr>Musiikin tiedonhaun niksejä Aurorasta alkaen</vt:lpstr>
      <vt:lpstr>Neuvonta = kysyjän henkilökohtainen     avustaminen tiedon hankinnassa</vt:lpstr>
      <vt:lpstr>Musiikin ja musiikkiaineiston ominaisuuksia  tiedonhaun näkökulmasta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Aurora: yleistä</vt:lpstr>
      <vt:lpstr>Fraasihaku: ” ”</vt:lpstr>
      <vt:lpstr>Täsmähaku: piste fraasin sisälle</vt:lpstr>
      <vt:lpstr>Tekijähaku</vt:lpstr>
      <vt:lpstr>Nuottijulkaisuissa esittäjä ei enää voi olla päävastuullinen tekijä!</vt:lpstr>
      <vt:lpstr>Nimekehaku</vt:lpstr>
      <vt:lpstr>PowerPoint-esitys</vt:lpstr>
      <vt:lpstr>Nimekehaku: taidemusiikki</vt:lpstr>
      <vt:lpstr>Yleisnimiset teokset</vt:lpstr>
      <vt:lpstr>Teokset, joilla on erottuva nimeke</vt:lpstr>
      <vt:lpstr>PowerPoint-esitys</vt:lpstr>
      <vt:lpstr>Nimekehaun yleisohje</vt:lpstr>
      <vt:lpstr>Aineistolajit</vt:lpstr>
      <vt:lpstr>Asiasanat ja aihe</vt:lpstr>
      <vt:lpstr>PowerPoint-esitys</vt:lpstr>
      <vt:lpstr>Luokka</vt:lpstr>
      <vt:lpstr>Kieli</vt:lpstr>
      <vt:lpstr>Kustantaja ja tuotetunnus</vt:lpstr>
      <vt:lpstr>Case : kysymys</vt:lpstr>
      <vt:lpstr>Case : vastaus</vt:lpstr>
      <vt:lpstr>Tiedonhakutilanteessa</vt:lpstr>
      <vt:lpstr>Kun Aurora ei riitä</vt:lpstr>
      <vt:lpstr>Nuotteja, sanoituksia ja äänitteitä</vt:lpstr>
      <vt:lpstr>Työkaluja</vt:lpstr>
      <vt:lpstr>Joskus tarpeen</vt:lpstr>
      <vt:lpstr>Tehtäviä (tarkista aina hakutulokset!)</vt:lpstr>
      <vt:lpstr>PowerPoint-esitys</vt:lpstr>
      <vt:lpstr>PowerPoint-esitys</vt:lpstr>
    </vt:vector>
  </TitlesOfParts>
  <Company>Seutu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Musiikin tiedonhaun niksejä Aurorasta alkaen</dc:title>
  <dc:creator>Tastula Lea</dc:creator>
  <cp:lastModifiedBy>Tastula Lea</cp:lastModifiedBy>
  <cp:revision>93</cp:revision>
  <dcterms:created xsi:type="dcterms:W3CDTF">2019-02-25T10:26:20Z</dcterms:created>
  <dcterms:modified xsi:type="dcterms:W3CDTF">2019-03-05T14:42:19Z</dcterms:modified>
</cp:coreProperties>
</file>