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8" r:id="rId6"/>
    <p:sldId id="260" r:id="rId7"/>
    <p:sldId id="265" r:id="rId8"/>
    <p:sldId id="276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7" r:id="rId19"/>
    <p:sldId id="279" r:id="rId20"/>
    <p:sldId id="271" r:id="rId21"/>
    <p:sldId id="272" r:id="rId22"/>
    <p:sldId id="273" r:id="rId23"/>
    <p:sldId id="274" r:id="rId24"/>
    <p:sldId id="275" r:id="rId25"/>
    <p:sldId id="280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A523D-EA58-456E-BE58-7AE8CB01A587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EF8E-AC3B-4EEB-8F1A-3518524A60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82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hevarit</a:t>
            </a:r>
            <a:r>
              <a:rPr lang="fi-FI" baseline="0" dirty="0" smtClean="0"/>
              <a:t> vuosien saatossa ovat muuttuneet ulkonäöllisesti eikä stereotyyppinen kuva pitkätukasta enää pidä yksin paikkaansa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77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70-luvun klassinen hevi-imago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32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80-lukua määritteli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iron</a:t>
            </a:r>
            <a:r>
              <a:rPr lang="fi-FI" baseline="0" dirty="0" smtClean="0"/>
              <a:t> maiden historiallisine kansineen, pikkupojat innostuivat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80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hardrock</a:t>
            </a:r>
            <a:r>
              <a:rPr lang="fi-FI" baseline="0" dirty="0" smtClean="0"/>
              <a:t> ja sen velka </a:t>
            </a:r>
            <a:r>
              <a:rPr lang="fi-FI" baseline="0" dirty="0" err="1" smtClean="0"/>
              <a:t>glamrockille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91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slayer</a:t>
            </a:r>
            <a:r>
              <a:rPr lang="fi-FI" dirty="0" smtClean="0"/>
              <a:t> räjäytti</a:t>
            </a:r>
            <a:r>
              <a:rPr lang="fi-FI" baseline="0" dirty="0" smtClean="0"/>
              <a:t> 1986 pankin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187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1, </a:t>
            </a:r>
            <a:r>
              <a:rPr lang="fi-FI" dirty="0" err="1" smtClean="0"/>
              <a:t>deathmetal</a:t>
            </a:r>
            <a:r>
              <a:rPr lang="fi-FI" dirty="0" smtClean="0"/>
              <a:t>-levyt, </a:t>
            </a:r>
            <a:r>
              <a:rPr lang="fi-FI" dirty="0" err="1" smtClean="0"/>
              <a:t>possessed</a:t>
            </a:r>
            <a:r>
              <a:rPr lang="fi-FI" dirty="0" smtClean="0"/>
              <a:t> -85 ja </a:t>
            </a:r>
            <a:r>
              <a:rPr lang="fi-FI" dirty="0" err="1" smtClean="0"/>
              <a:t>death</a:t>
            </a:r>
            <a:r>
              <a:rPr lang="fi-FI" dirty="0" smtClean="0"/>
              <a:t> -87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12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disgorge</a:t>
            </a:r>
            <a:r>
              <a:rPr lang="fi-FI" baseline="0" dirty="0" smtClean="0"/>
              <a:t> (USA) ja </a:t>
            </a:r>
            <a:r>
              <a:rPr lang="fi-FI" baseline="0" dirty="0" err="1" smtClean="0"/>
              <a:t>hate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eternal</a:t>
            </a:r>
            <a:r>
              <a:rPr lang="fi-FI" baseline="0" dirty="0" smtClean="0"/>
              <a:t> (USA)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56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naiset metallissa, </a:t>
            </a:r>
            <a:r>
              <a:rPr lang="fi-FI" dirty="0" err="1" smtClean="0"/>
              <a:t>nightwishin</a:t>
            </a:r>
            <a:r>
              <a:rPr lang="fi-FI" dirty="0" smtClean="0"/>
              <a:t> lisäksi myös </a:t>
            </a:r>
            <a:r>
              <a:rPr lang="fi-FI" dirty="0" err="1" smtClean="0"/>
              <a:t>deathmetallissa</a:t>
            </a:r>
            <a:r>
              <a:rPr lang="fi-FI" dirty="0" smtClean="0"/>
              <a:t> naisia</a:t>
            </a:r>
            <a:r>
              <a:rPr lang="fi-FI" baseline="0" dirty="0" smtClean="0"/>
              <a:t> örisee kuten </a:t>
            </a:r>
            <a:r>
              <a:rPr lang="fi-FI" baseline="0" dirty="0" err="1" smtClean="0"/>
              <a:t>abnormalityn</a:t>
            </a:r>
            <a:r>
              <a:rPr lang="fi-FI" baseline="0" dirty="0" smtClean="0"/>
              <a:t> </a:t>
            </a:r>
            <a:r>
              <a:rPr lang="fi-FI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Mallika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Sundaramurthy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30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black</a:t>
            </a:r>
            <a:r>
              <a:rPr lang="fi-FI" dirty="0" smtClean="0"/>
              <a:t> metallin 2. aallon suurin nimi </a:t>
            </a:r>
            <a:r>
              <a:rPr lang="fi-FI" dirty="0" err="1" smtClean="0"/>
              <a:t>dark</a:t>
            </a:r>
            <a:r>
              <a:rPr lang="fi-FI" dirty="0" smtClean="0"/>
              <a:t> </a:t>
            </a:r>
            <a:r>
              <a:rPr lang="fi-FI" dirty="0" err="1" smtClean="0"/>
              <a:t>throne</a:t>
            </a:r>
            <a:r>
              <a:rPr lang="fi-FI" dirty="0" smtClean="0"/>
              <a:t> ja</a:t>
            </a:r>
            <a:r>
              <a:rPr lang="fi-FI" baseline="0" dirty="0" smtClean="0"/>
              <a:t> 1. ja 3. BM aikakauden levy vuosilta 1992 ja 1994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610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marduk</a:t>
            </a:r>
            <a:r>
              <a:rPr lang="fi-FI" baseline="0" dirty="0" smtClean="0"/>
              <a:t> ja tehokas kuvaston käyttö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524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lisää </a:t>
            </a:r>
            <a:r>
              <a:rPr lang="fi-FI" dirty="0" err="1" smtClean="0"/>
              <a:t>mardukia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52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7 kielinen kitara,</a:t>
            </a:r>
            <a:r>
              <a:rPr lang="fi-FI" baseline="0" dirty="0" smtClean="0"/>
              <a:t> H vire ja Marshall, ikoninen vahvistin/kaiutin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242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kantaaottavuus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sacred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reich</a:t>
            </a:r>
            <a:r>
              <a:rPr lang="fi-FI" baseline="0" dirty="0" smtClean="0"/>
              <a:t> 1990, napalm </a:t>
            </a:r>
            <a:r>
              <a:rPr lang="fi-FI" baseline="0" dirty="0" err="1" smtClean="0"/>
              <a:t>death</a:t>
            </a:r>
            <a:r>
              <a:rPr lang="fi-FI" baseline="0" dirty="0" smtClean="0"/>
              <a:t> 1987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947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joskus levynkannet</a:t>
            </a:r>
            <a:r>
              <a:rPr lang="fi-FI" baseline="0" dirty="0" smtClean="0"/>
              <a:t> voivat olla vähän…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324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anton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zhkharev</a:t>
            </a:r>
            <a:r>
              <a:rPr lang="fi-FI" baseline="0" dirty="0" smtClean="0"/>
              <a:t> https://youtu.be/hRDi3LoE4YY?t=8</a:t>
            </a:r>
          </a:p>
          <a:p>
            <a:endParaRPr lang="fi-FI" baseline="0" dirty="0" smtClean="0"/>
          </a:p>
          <a:p>
            <a:r>
              <a:rPr lang="fi-FI" dirty="0" err="1" smtClean="0"/>
              <a:t>samus</a:t>
            </a:r>
            <a:r>
              <a:rPr lang="fi-FI" dirty="0" smtClean="0"/>
              <a:t> </a:t>
            </a:r>
            <a:r>
              <a:rPr lang="fi-FI" dirty="0" err="1" smtClean="0"/>
              <a:t>paulicelli</a:t>
            </a:r>
            <a:r>
              <a:rPr lang="fi-FI" dirty="0" smtClean="0"/>
              <a:t> </a:t>
            </a:r>
            <a:r>
              <a:rPr lang="fi-FI" dirty="0" err="1" smtClean="0"/>
              <a:t>blast</a:t>
            </a:r>
            <a:r>
              <a:rPr lang="fi-FI" dirty="0" smtClean="0"/>
              <a:t> </a:t>
            </a:r>
            <a:r>
              <a:rPr lang="fi-FI" dirty="0" err="1" smtClean="0"/>
              <a:t>beats</a:t>
            </a:r>
            <a:r>
              <a:rPr lang="fi-FI" dirty="0" smtClean="0"/>
              <a:t> https://youtu.be/B4KNXi-SWWc?t=6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55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Vaikka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Steppenwolf</a:t>
            </a:r>
            <a:r>
              <a:rPr lang="fi-FI" baseline="0" dirty="0" smtClean="0"/>
              <a:t> julkaisi </a:t>
            </a:r>
            <a:r>
              <a:rPr lang="fi-FI" baseline="0" dirty="0" err="1" smtClean="0"/>
              <a:t>Born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Wild -68 ja pidetään 1. </a:t>
            </a:r>
            <a:r>
              <a:rPr lang="fi-FI" baseline="0" dirty="0" err="1" smtClean="0"/>
              <a:t>heivbiisinä</a:t>
            </a:r>
            <a:r>
              <a:rPr lang="fi-FI" baseline="0" dirty="0" smtClean="0"/>
              <a:t>, on Black Sabbath1, hevilevy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159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”hevitausta”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kerkko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koskinen, ei hevitaustaa)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82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metalliyhtyeet </a:t>
            </a:r>
            <a:r>
              <a:rPr lang="fi-FI" dirty="0" err="1" smtClean="0"/>
              <a:t>lhtivät</a:t>
            </a:r>
            <a:r>
              <a:rPr lang="fi-FI" dirty="0" smtClean="0"/>
              <a:t> maailmalle ilman suuria median vouhotuksia, ja pitkään valtavirta ei edes huomannut heidän </a:t>
            </a:r>
            <a:r>
              <a:rPr lang="fi-FI" dirty="0" err="1" smtClean="0"/>
              <a:t>vierailenvan</a:t>
            </a:r>
            <a:r>
              <a:rPr lang="fi-FI" dirty="0" smtClean="0"/>
              <a:t> säännöllisesti ulkomailla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16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80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87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http://www.bandcamp.com</a:t>
            </a:r>
            <a:r>
              <a:rPr lang="fi-FI" baseline="0" dirty="0" smtClean="0"/>
              <a:t> pieni sivuraide, menestystarina, levyjä ostetaan yhä, musiikkikirjastossa käydään yhä, kaikki ei ole menetetty </a:t>
            </a:r>
            <a:r>
              <a:rPr lang="fi-FI" baseline="0" dirty="0" err="1" smtClean="0"/>
              <a:t>youtubelle</a:t>
            </a:r>
            <a:r>
              <a:rPr lang="fi-FI" baseline="0" dirty="0" smtClean="0"/>
              <a:t> tai </a:t>
            </a:r>
            <a:r>
              <a:rPr lang="fi-FI" baseline="0" dirty="0" err="1" smtClean="0"/>
              <a:t>spotifylle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915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lista</a:t>
            </a:r>
            <a:r>
              <a:rPr lang="fi-FI" baseline="0" dirty="0" smtClean="0"/>
              <a:t> on varmaan kasvanut tuosta, mutta, levyjä, hyviä levyjä julkaistaan kaiken aikaa, ne vain täytyy löytää koska ne ei näy esim. </a:t>
            </a:r>
            <a:r>
              <a:rPr lang="fi-FI" baseline="0" dirty="0" err="1" smtClean="0"/>
              <a:t>spotifyn</a:t>
            </a:r>
            <a:r>
              <a:rPr lang="fi-FI" baseline="0" dirty="0" smtClean="0"/>
              <a:t> soittolistoilla </a:t>
            </a:r>
            <a:r>
              <a:rPr lang="fi-FI" baseline="0" dirty="0" err="1" smtClean="0"/>
              <a:t>jne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EF8E-AC3B-4EEB-8F1A-3518524A609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3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49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67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25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4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03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7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35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06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9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26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83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146C-8F14-4654-A6D1-9B601A99D798}" type="datetimeFigureOut">
              <a:rPr lang="fi-FI" smtClean="0"/>
              <a:t>18.12.2018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C344-3DFB-45AF-A7F9-B48EB929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80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MVlMGgdkG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youtu.be/BBmdjTGAJD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youtu.be/r861P1CqZe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--1pEF3SK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RDi3LoE4YY?t=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KnyL4IFcwo?t=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dcamp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pe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98324" y="387177"/>
            <a:ext cx="3072714" cy="1162179"/>
          </a:xfrm>
        </p:spPr>
        <p:txBody>
          <a:bodyPr/>
          <a:lstStyle/>
          <a:p>
            <a:r>
              <a:rPr lang="fi-FI" dirty="0" smtClean="0">
                <a:latin typeface="Arial Black" panose="020B0A04020102020204" pitchFamily="34" charset="0"/>
              </a:rPr>
              <a:t>HEVI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0724" y="1816631"/>
            <a:ext cx="2767914" cy="475692"/>
          </a:xfrm>
        </p:spPr>
        <p:txBody>
          <a:bodyPr/>
          <a:lstStyle/>
          <a:p>
            <a:r>
              <a:rPr lang="fi-FI" dirty="0" smtClean="0">
                <a:latin typeface="Arial Black" panose="020B0A04020102020204" pitchFamily="34" charset="0"/>
              </a:rPr>
              <a:t>1970 - 2018</a:t>
            </a:r>
            <a:endParaRPr lang="fi-FI" dirty="0">
              <a:latin typeface="Arial Black" panose="020B0A040201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8" y="2695113"/>
            <a:ext cx="5422403" cy="348326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31" y="2660306"/>
            <a:ext cx="5372334" cy="35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337750" y="271849"/>
            <a:ext cx="342694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Aborted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TerrorVision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Afsky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Vendetta Records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Alkaloid - Liquid Anatomy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Barren Earth -  A Complex Of Cages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Chaos Echoes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Mouvement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Coughdust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Worldwrench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Crossfaith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Wipeout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Dark Buddha Rising - II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Exlibris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Innertia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Galvanizer - Sanguine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Vigil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Ghastly - Death Velour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Good Tiger - We Will All Be Gone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Hamferð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Támsins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Likam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Harakiri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The Sky - Arson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Judas Priest - Firepower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Jumalhämärä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Strada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Kalmah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Palo 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Kamelot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-The Shadow Theory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Kissin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' Dynamite - Ecstasy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Kryptamok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Profaani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Lord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Pagathorn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Daimono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Philia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Maverick - Cold Star Dancer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Monument - Hellhound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Mortuous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Through Wilderness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Mother of Millions - Sigma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Necros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Christos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Domedon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Doxomedon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Night Flight Orchestra, The -  Sometimes The World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Ain't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929449" y="214184"/>
            <a:ext cx="317980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Night Viper - Exterminator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Limited Spiral - Into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Marinesnow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Obscura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- Diluvium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Opium Warlords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Droner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Orphaned Land - Unsung Prophets &amp; Dead Messiahs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Phantom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Phobos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- From a Dead Channel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Phlegein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Devotion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Primordial - Exile Amongst the Ruins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Psychework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Karelian Hills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Riot V - Armor of Light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Rivers of Nihil - Where Owls Know My Name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Rocka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Rollas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Celtic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Kings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Rust n' Rage - Tales From The Wasteland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Skeletal Remains - Devouring Mortality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Sonic Poison - Harsh Demonstration...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Spiral Skies - Blues for a Dying Planet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Abnormis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Huntress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Summoning - With Doom We Come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Teuras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III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Thaurorod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Coast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7562335" y="395417"/>
            <a:ext cx="29656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Tusmørke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Fjernsyn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Farver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Ugly, The - Thanatology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Urarv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Aurum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Valovirta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Euge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Easy Does It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Varathron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Patriarchs Of Evil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Vega - Only Human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Visigoth - Conqueror’s Oath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Volster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Perfect Storm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W.A.I.L. - Wisdom through Agony into Illumination and Lunacy ...-  Triumphant Transgressions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Xenoverse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The Fall: Part 1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Yhdarl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yhteensä 60 levyä 31.8.2018</a:t>
            </a:r>
          </a:p>
          <a:p>
            <a:endParaRPr lang="fi-FI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8/10 tai enemmän</a:t>
            </a:r>
            <a:endParaRPr lang="fi-FI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82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04752" y="167418"/>
            <a:ext cx="4802817" cy="827015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 Black" panose="020B0A04020102020204" pitchFamily="34" charset="0"/>
              </a:rPr>
              <a:t>Hevin eri genret</a:t>
            </a:r>
            <a:endParaRPr lang="fi-FI" sz="4000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5579" y="1194488"/>
            <a:ext cx="1774542" cy="629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fi-FI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35579" y="2038547"/>
            <a:ext cx="169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Avant-garde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19131" y="2547893"/>
            <a:ext cx="3064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metal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National Socialist black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(Red and Anarchist black metal)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Symphonic black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Religious black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War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Black-thrash metal	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119131" y="4581289"/>
            <a:ext cx="2273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Unblack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163329" y="969880"/>
            <a:ext cx="35175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metal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Blackened death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Death 'n' roll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Melodic death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Symphonic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death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Technical death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Brutal death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Brutal &amp; Technical death metal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Slam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095736" y="3455834"/>
            <a:ext cx="1787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</a:t>
            </a:r>
            <a:r>
              <a:rPr lang="fi-FI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doom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Drone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Funeral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doom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doom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Sludge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095736" y="5409683"/>
            <a:ext cx="138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Extreme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095736" y="5855427"/>
            <a:ext cx="17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Folk </a:t>
            </a:r>
            <a:r>
              <a:rPr lang="fi-FI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Viking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Pagan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292255" y="1248727"/>
            <a:ext cx="193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Glam</a:t>
            </a:r>
            <a:r>
              <a:rPr lang="fi-FI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i-FI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hardrock</a:t>
            </a:r>
            <a:endParaRPr lang="fi-FI" sz="1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308494" y="1674133"/>
            <a:ext cx="1625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Gothic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292255" y="2153905"/>
            <a:ext cx="22899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Grindcore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Deathgrind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Goregrind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Pornogrind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Cybergrind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Jazzgrind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292255" y="5387256"/>
            <a:ext cx="3195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Industrial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death 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Industrial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black 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9108961" y="1215498"/>
            <a:ext cx="1539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Metalcore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Deathcore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9055564" y="2153905"/>
            <a:ext cx="200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9055564" y="2861168"/>
            <a:ext cx="28638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lang="fi-FI" sz="1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Djent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Progressive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metalcore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Mathcore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9111248" y="4409658"/>
            <a:ext cx="1537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Stoner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9111248" y="5439927"/>
            <a:ext cx="27525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Thrash metal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Crossover thrash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Groove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Teutonic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thrash metal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6346963" y="3870595"/>
            <a:ext cx="2163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</a:t>
            </a:r>
            <a:r>
              <a:rPr lang="fi-FI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fi-FI" sz="1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Power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Symphonic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etal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7585" y="341679"/>
            <a:ext cx="6156569" cy="1325563"/>
          </a:xfrm>
        </p:spPr>
        <p:txBody>
          <a:bodyPr/>
          <a:lstStyle/>
          <a:p>
            <a:r>
              <a:rPr lang="fi-FI" dirty="0" smtClean="0">
                <a:latin typeface="Arial Black" panose="020B0A04020102020204" pitchFamily="34" charset="0"/>
              </a:rPr>
              <a:t>Hevin trendit 2018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4406"/>
          </a:xfrm>
        </p:spPr>
        <p:txBody>
          <a:bodyPr/>
          <a:lstStyle/>
          <a:p>
            <a:r>
              <a:rPr lang="fi-FI" dirty="0" smtClean="0"/>
              <a:t>pirstoutuneisuus</a:t>
            </a:r>
          </a:p>
          <a:p>
            <a:r>
              <a:rPr lang="fi-FI" dirty="0" smtClean="0"/>
              <a:t>mannerkohtaista</a:t>
            </a:r>
          </a:p>
          <a:p>
            <a:r>
              <a:rPr lang="fi-FI" dirty="0" err="1" smtClean="0"/>
              <a:t>amerikassa</a:t>
            </a:r>
            <a:r>
              <a:rPr lang="fi-FI" dirty="0" smtClean="0"/>
              <a:t> erilainen meininki kuin </a:t>
            </a:r>
            <a:r>
              <a:rPr lang="fi-FI" dirty="0" err="1" smtClean="0"/>
              <a:t>euroopassa</a:t>
            </a:r>
            <a:endParaRPr lang="fi-FI" dirty="0" smtClean="0"/>
          </a:p>
          <a:p>
            <a:r>
              <a:rPr lang="fi-FI" dirty="0" smtClean="0"/>
              <a:t>fyysinen levy myy edelleen (konservatiivisuus </a:t>
            </a:r>
            <a:r>
              <a:rPr lang="fi-FI" dirty="0" err="1" smtClean="0"/>
              <a:t>fanituksessa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old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/ nostalgian nälkä </a:t>
            </a:r>
          </a:p>
          <a:p>
            <a:r>
              <a:rPr lang="fi-FI" dirty="0" smtClean="0"/>
              <a:t>kuuntelijoiden ikä vaikuttaa siihen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7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14261" y="419833"/>
            <a:ext cx="4593492" cy="1325563"/>
          </a:xfrm>
        </p:spPr>
        <p:txBody>
          <a:bodyPr/>
          <a:lstStyle/>
          <a:p>
            <a:r>
              <a:rPr lang="fi-FI" dirty="0" smtClean="0">
                <a:latin typeface="Arial Black" panose="020B0A04020102020204" pitchFamily="34" charset="0"/>
              </a:rPr>
              <a:t>Hevin kuvasto</a:t>
            </a:r>
            <a:endParaRPr lang="fi-FI" dirty="0">
              <a:latin typeface="Arial Black" panose="020B0A04020102020204" pitchFamily="34" charset="0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4" y="1622424"/>
            <a:ext cx="4732868" cy="4833567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6" y="2073519"/>
            <a:ext cx="5753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7" y="301869"/>
            <a:ext cx="5653454" cy="5653454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76" y="1463919"/>
            <a:ext cx="5918852" cy="33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7" y="489193"/>
            <a:ext cx="5500325" cy="5472823"/>
          </a:xfr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1722315"/>
            <a:ext cx="6023220" cy="33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2" y="653317"/>
            <a:ext cx="5246523" cy="5343959"/>
          </a:xfrm>
        </p:spPr>
      </p:pic>
      <p:pic>
        <p:nvPicPr>
          <p:cNvPr id="5" name="Kuva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22" y="1847362"/>
            <a:ext cx="6266319" cy="35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7" y="462573"/>
            <a:ext cx="5805365" cy="5805365"/>
          </a:xfrm>
          <a:prstGeom prst="rect">
            <a:avLst/>
          </a:prstGeom>
        </p:spPr>
      </p:pic>
      <p:pic>
        <p:nvPicPr>
          <p:cNvPr id="5" name="Kuva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0" y="462572"/>
            <a:ext cx="5828323" cy="58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1918309"/>
            <a:ext cx="6004267" cy="336489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38" y="1918309"/>
            <a:ext cx="5721472" cy="33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8807938" cy="58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59195" y="513406"/>
            <a:ext cx="2185086" cy="936453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 Black" panose="020B0A04020102020204" pitchFamily="34" charset="0"/>
              </a:rPr>
              <a:t>HEVI?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7411" y="1553777"/>
            <a:ext cx="6526427" cy="25157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yleisnimitys raskaalle rock-musiikille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sähkökitara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kovaääninen laulu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jykevät rummut</a:t>
            </a:r>
          </a:p>
          <a:p>
            <a:pPr marL="0" indent="0">
              <a:buNone/>
            </a:pPr>
            <a:r>
              <a:rPr lang="fi-FI" dirty="0" smtClean="0"/>
              <a:t>	- matalia taajuuksia = raskaat soundit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34" y="1309816"/>
            <a:ext cx="5077599" cy="507759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95" y="4258322"/>
            <a:ext cx="6096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99" y="537918"/>
            <a:ext cx="5837860" cy="57404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1" y="537918"/>
            <a:ext cx="57404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" y="687754"/>
            <a:ext cx="3525129" cy="545123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75" y="1009405"/>
            <a:ext cx="7025799" cy="46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" y="1973079"/>
            <a:ext cx="5528891" cy="294279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92" y="1973079"/>
            <a:ext cx="5505162" cy="29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" y="552938"/>
            <a:ext cx="5769709" cy="576970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61" y="483577"/>
            <a:ext cx="5979746" cy="59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577628"/>
            <a:ext cx="5807641" cy="584661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92" y="577628"/>
            <a:ext cx="5908431" cy="58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7184" y="418856"/>
            <a:ext cx="8376139" cy="2113329"/>
          </a:xfrm>
        </p:spPr>
        <p:txBody>
          <a:bodyPr/>
          <a:lstStyle/>
          <a:p>
            <a:r>
              <a:rPr lang="fi-FI" dirty="0" smtClean="0"/>
              <a:t>imagon lisäksi soittotaito on aina ollut tärkeässä osassa</a:t>
            </a:r>
          </a:p>
          <a:p>
            <a:r>
              <a:rPr lang="fi-FI" dirty="0" smtClean="0"/>
              <a:t>”kitarasankarit”</a:t>
            </a:r>
          </a:p>
          <a:p>
            <a:r>
              <a:rPr lang="fi-FI" dirty="0" smtClean="0"/>
              <a:t>rumpusoolot</a:t>
            </a:r>
          </a:p>
          <a:p>
            <a:r>
              <a:rPr lang="fi-FI" dirty="0" smtClean="0"/>
              <a:t>ylisoittaminen</a:t>
            </a:r>
            <a:endParaRPr lang="fi-FI" dirty="0"/>
          </a:p>
        </p:txBody>
      </p:sp>
      <p:pic>
        <p:nvPicPr>
          <p:cNvPr id="4" name="Kuva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25" y="1809384"/>
            <a:ext cx="60007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5851" y="2624218"/>
            <a:ext cx="4574060" cy="909336"/>
          </a:xfrm>
        </p:spPr>
        <p:txBody>
          <a:bodyPr/>
          <a:lstStyle/>
          <a:p>
            <a:r>
              <a:rPr lang="fi-FI" dirty="0" smtClean="0"/>
              <a:t>1. hevilevy ”Black </a:t>
            </a:r>
            <a:r>
              <a:rPr lang="fi-FI" dirty="0" err="1" smtClean="0"/>
              <a:t>Sabbath</a:t>
            </a:r>
            <a:r>
              <a:rPr lang="fi-FI" dirty="0" smtClean="0"/>
              <a:t>” helmikuu 1970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334752"/>
            <a:ext cx="6264321" cy="63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96697" cy="829361"/>
          </a:xfrm>
        </p:spPr>
        <p:txBody>
          <a:bodyPr/>
          <a:lstStyle/>
          <a:p>
            <a:r>
              <a:rPr lang="fi-FI" dirty="0" smtClean="0">
                <a:latin typeface="Arial Black" panose="020B0A04020102020204" pitchFamily="34" charset="0"/>
              </a:rPr>
              <a:t>Suomi = hevimaa</a:t>
            </a:r>
            <a:endParaRPr lang="fi-FI" dirty="0">
              <a:latin typeface="Arial Black" panose="020B0A04020102020204" pitchFamily="34" charset="0"/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25" y="475343"/>
            <a:ext cx="4414352" cy="5693070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6" y="1194486"/>
            <a:ext cx="6265875" cy="498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5493" y="411041"/>
            <a:ext cx="6977184" cy="2261821"/>
          </a:xfrm>
        </p:spPr>
        <p:txBody>
          <a:bodyPr/>
          <a:lstStyle/>
          <a:p>
            <a:r>
              <a:rPr lang="fi-FI" dirty="0" smtClean="0"/>
              <a:t>suomalaiset heviyhtyeet maailmalla</a:t>
            </a:r>
          </a:p>
          <a:p>
            <a:r>
              <a:rPr lang="fi-FI" dirty="0" smtClean="0"/>
              <a:t>Hanoi Rocks 80-luvun alussa</a:t>
            </a:r>
          </a:p>
          <a:p>
            <a:r>
              <a:rPr lang="fi-FI" dirty="0" err="1" smtClean="0"/>
              <a:t>Amorphis</a:t>
            </a:r>
            <a:r>
              <a:rPr lang="fi-FI" dirty="0" smtClean="0"/>
              <a:t> ja </a:t>
            </a:r>
            <a:r>
              <a:rPr lang="fi-FI" dirty="0" err="1" smtClean="0"/>
              <a:t>Sentenced</a:t>
            </a:r>
            <a:r>
              <a:rPr lang="fi-FI" dirty="0" smtClean="0"/>
              <a:t> 90-luvun puolivälissä</a:t>
            </a:r>
          </a:p>
          <a:p>
            <a:r>
              <a:rPr lang="fi-FI" dirty="0" smtClean="0"/>
              <a:t>Nightwish = kansanmusiikkia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98" y="1983061"/>
            <a:ext cx="6637494" cy="44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 Black" panose="020B0A04020102020204" pitchFamily="34" charset="0"/>
              </a:rPr>
              <a:t>Hevin tila 2018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67960"/>
            <a:ext cx="3519616" cy="1032905"/>
          </a:xfrm>
        </p:spPr>
        <p:txBody>
          <a:bodyPr>
            <a:normAutofit fontScale="92500"/>
          </a:bodyPr>
          <a:lstStyle/>
          <a:p>
            <a:r>
              <a:rPr lang="fi-FI" dirty="0" smtClean="0">
                <a:latin typeface="Arial Black" panose="020B0A04020102020204" pitchFamily="34" charset="0"/>
              </a:rPr>
              <a:t>elää ja voi hyvin</a:t>
            </a:r>
          </a:p>
          <a:p>
            <a:r>
              <a:rPr lang="fi-FI" dirty="0" smtClean="0">
                <a:latin typeface="Arial Black" panose="020B0A04020102020204" pitchFamily="34" charset="0"/>
              </a:rPr>
              <a:t>marginaalissa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17230" y="4184141"/>
            <a:ext cx="6055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Arial Black" panose="020B0A04020102020204" pitchFamily="34" charset="0"/>
              </a:rPr>
              <a:t>Iron Maiden </a:t>
            </a: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 miljoonaa myytyä levyä</a:t>
            </a:r>
          </a:p>
          <a:p>
            <a:endParaRPr lang="fi-FI" sz="2800" dirty="0">
              <a:latin typeface="Arial Black" panose="020B0A04020102020204" pitchFamily="34" charset="0"/>
            </a:endParaRPr>
          </a:p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kiertuetuloissa 52. sija 2018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41" y="147532"/>
            <a:ext cx="4898352" cy="326293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5" y="3527648"/>
            <a:ext cx="5780488" cy="32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1462" y="1630241"/>
            <a:ext cx="10515600" cy="4351338"/>
          </a:xfrm>
        </p:spPr>
        <p:txBody>
          <a:bodyPr/>
          <a:lstStyle/>
          <a:p>
            <a:r>
              <a:rPr lang="fi-FI" dirty="0" smtClean="0">
                <a:latin typeface="Arial Black" panose="020B0A04020102020204" pitchFamily="34" charset="0"/>
                <a:cs typeface="Arial" panose="020B0604020202020204" pitchFamily="34" charset="0"/>
              </a:rPr>
              <a:t>Metallica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miljoonaa myytyä levyä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kiertuetulot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listalla 19. (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suoratoistolistalla (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Spotify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 284.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38" y="1184764"/>
            <a:ext cx="5914621" cy="35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26323" y="341679"/>
            <a:ext cx="6047154" cy="1325563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 Black" panose="020B0A04020102020204" pitchFamily="34" charset="0"/>
              </a:rPr>
              <a:t>Hevin tulorakenne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levymyynti hiipunut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suoratoiston korvaukset vaatimattomia</a:t>
            </a:r>
          </a:p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Spotify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= 1000 kuuntelua n. 4$ = 1 kappale 0,004$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loputonta keikkailua</a:t>
            </a:r>
          </a:p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merchandise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= tuotteistaminen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paidat, vaatteet, kangaskassit, mukit,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jne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jne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VIP tapaamiset kiertueilla =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lippupaketit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Judas Priest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huppari 110€ ja seuraava tilalle</a:t>
            </a:r>
          </a:p>
        </p:txBody>
      </p:sp>
    </p:spTree>
    <p:extLst>
      <p:ext uri="{BB962C8B-B14F-4D97-AF65-F5344CB8AC3E}">
        <p14:creationId xmlns:p14="http://schemas.microsoft.com/office/powerpoint/2010/main" val="30757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 Black" panose="020B0A04020102020204" pitchFamily="34" charset="0"/>
              </a:rPr>
              <a:t>Hevilevyjen julkaisu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9346" y="2542317"/>
            <a:ext cx="10515600" cy="2441575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koko ajan julkaistaan, pääasiassa pienten riippumattomien levy-yhtiöiden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toimestä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, nykyisin myös paljon itse (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bandcamp.com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jotkut isot yhtyeet ovat edelleen isoilla levy-yhtiöillä</a:t>
            </a: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imperiumi.net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koko ajan jonossa noin 900 digitaalista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promolevyä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937</Words>
  <Application>Microsoft Office PowerPoint</Application>
  <PresentationFormat>Laajakuva</PresentationFormat>
  <Paragraphs>231</Paragraphs>
  <Slides>25</Slides>
  <Notes>22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Office-teema</vt:lpstr>
      <vt:lpstr>HEVI</vt:lpstr>
      <vt:lpstr>HEVI?</vt:lpstr>
      <vt:lpstr>PowerPoint-esitys</vt:lpstr>
      <vt:lpstr>Suomi = hevimaa</vt:lpstr>
      <vt:lpstr>PowerPoint-esitys</vt:lpstr>
      <vt:lpstr>Hevin tila 2018</vt:lpstr>
      <vt:lpstr>PowerPoint-esitys</vt:lpstr>
      <vt:lpstr>Hevin tulorakenne</vt:lpstr>
      <vt:lpstr>Hevilevyjen julkaisu</vt:lpstr>
      <vt:lpstr>PowerPoint-esitys</vt:lpstr>
      <vt:lpstr>Hevin eri genret</vt:lpstr>
      <vt:lpstr>Hevin trendit 2018</vt:lpstr>
      <vt:lpstr>Hevin kuvasto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Seutu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HEVI</dc:title>
  <dc:creator>Hohtari Tuomo</dc:creator>
  <cp:lastModifiedBy>Hohtari Tuomo</cp:lastModifiedBy>
  <cp:revision>82</cp:revision>
  <dcterms:created xsi:type="dcterms:W3CDTF">2018-11-27T07:13:03Z</dcterms:created>
  <dcterms:modified xsi:type="dcterms:W3CDTF">2018-12-18T05:35:32Z</dcterms:modified>
</cp:coreProperties>
</file>